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</p:sldMasterIdLst>
  <p:notesMasterIdLst>
    <p:notesMasterId r:id="rId56"/>
  </p:notesMasterIdLst>
  <p:sldIdLst>
    <p:sldId id="283" r:id="rId2"/>
    <p:sldId id="256" r:id="rId3"/>
    <p:sldId id="285" r:id="rId4"/>
    <p:sldId id="346" r:id="rId5"/>
    <p:sldId id="302" r:id="rId6"/>
    <p:sldId id="350" r:id="rId7"/>
    <p:sldId id="349" r:id="rId8"/>
    <p:sldId id="347" r:id="rId9"/>
    <p:sldId id="351" r:id="rId10"/>
    <p:sldId id="354" r:id="rId11"/>
    <p:sldId id="355" r:id="rId12"/>
    <p:sldId id="356" r:id="rId13"/>
    <p:sldId id="357" r:id="rId14"/>
    <p:sldId id="358" r:id="rId15"/>
    <p:sldId id="359" r:id="rId16"/>
    <p:sldId id="353" r:id="rId17"/>
    <p:sldId id="360" r:id="rId18"/>
    <p:sldId id="361" r:id="rId19"/>
    <p:sldId id="348" r:id="rId20"/>
    <p:sldId id="362" r:id="rId21"/>
    <p:sldId id="363" r:id="rId22"/>
    <p:sldId id="364" r:id="rId23"/>
    <p:sldId id="365" r:id="rId24"/>
    <p:sldId id="366" r:id="rId25"/>
    <p:sldId id="367" r:id="rId26"/>
    <p:sldId id="369" r:id="rId27"/>
    <p:sldId id="368" r:id="rId28"/>
    <p:sldId id="370" r:id="rId29"/>
    <p:sldId id="371" r:id="rId30"/>
    <p:sldId id="372" r:id="rId31"/>
    <p:sldId id="373" r:id="rId32"/>
    <p:sldId id="374" r:id="rId33"/>
    <p:sldId id="375" r:id="rId34"/>
    <p:sldId id="376" r:id="rId35"/>
    <p:sldId id="377" r:id="rId36"/>
    <p:sldId id="378" r:id="rId37"/>
    <p:sldId id="379" r:id="rId38"/>
    <p:sldId id="380" r:id="rId39"/>
    <p:sldId id="381" r:id="rId40"/>
    <p:sldId id="382" r:id="rId41"/>
    <p:sldId id="383" r:id="rId42"/>
    <p:sldId id="384" r:id="rId43"/>
    <p:sldId id="386" r:id="rId44"/>
    <p:sldId id="387" r:id="rId45"/>
    <p:sldId id="385" r:id="rId46"/>
    <p:sldId id="388" r:id="rId47"/>
    <p:sldId id="389" r:id="rId48"/>
    <p:sldId id="390" r:id="rId49"/>
    <p:sldId id="392" r:id="rId50"/>
    <p:sldId id="393" r:id="rId51"/>
    <p:sldId id="394" r:id="rId52"/>
    <p:sldId id="395" r:id="rId53"/>
    <p:sldId id="400" r:id="rId54"/>
    <p:sldId id="277" r:id="rId55"/>
  </p:sldIdLst>
  <p:sldSz cx="24384000" cy="13716000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Exo 2" panose="00000500000000000000" pitchFamily="50" charset="0"/>
      <p:regular r:id="rId61"/>
      <p:bold r:id="rId62"/>
      <p:italic r:id="rId63"/>
      <p:boldItalic r:id="rId64"/>
    </p:embeddedFont>
    <p:embeddedFont>
      <p:font typeface="Exo 2 Light" panose="00000400000000000000" pitchFamily="50" charset="0"/>
      <p:regular r:id="rId65"/>
      <p:italic r:id="rId66"/>
    </p:embeddedFont>
    <p:embeddedFont>
      <p:font typeface="Exo 2 Semi Bold" panose="00000700000000000000" pitchFamily="50" charset="0"/>
      <p:bold r:id="rId67"/>
      <p:boldItalic r:id="rId68"/>
    </p:embeddedFont>
    <p:embeddedFont>
      <p:font typeface="Helvetica Neue" panose="02000A03050000090004"/>
      <p:boldItalic r:id="rId69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8178"/>
    <a:srgbClr val="00B8B5"/>
    <a:srgbClr val="0D9699"/>
    <a:srgbClr val="272822"/>
    <a:srgbClr val="1C1C1C"/>
    <a:srgbClr val="292929"/>
    <a:srgbClr val="000000"/>
    <a:srgbClr val="1B2955"/>
    <a:srgbClr val="E63338"/>
    <a:srgbClr val="5BB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84" autoAdjust="0"/>
    <p:restoredTop sz="92035"/>
  </p:normalViewPr>
  <p:slideViewPr>
    <p:cSldViewPr snapToGrid="0">
      <p:cViewPr varScale="1">
        <p:scale>
          <a:sx n="33" d="100"/>
          <a:sy n="33" d="100"/>
        </p:scale>
        <p:origin x="24" y="138"/>
      </p:cViewPr>
      <p:guideLst>
        <p:guide orient="horz" pos="4320"/>
        <p:guide pos="76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7.fntdata"/><Relationship Id="rId68" Type="http://schemas.openxmlformats.org/officeDocument/2006/relationships/font" Target="fonts/font12.fntdata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69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6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566512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765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302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3" name="Título 1"/>
          <p:cNvSpPr>
            <a:spLocks noGrp="1"/>
          </p:cNvSpPr>
          <p:nvPr>
            <p:ph type="ctrTitle"/>
          </p:nvPr>
        </p:nvSpPr>
        <p:spPr>
          <a:xfrm>
            <a:off x="1001488" y="699431"/>
            <a:ext cx="17692912" cy="20755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24" name="Subtítulo 2"/>
          <p:cNvSpPr>
            <a:spLocks noGrp="1"/>
          </p:cNvSpPr>
          <p:nvPr>
            <p:ph type="subTitle" idx="1"/>
          </p:nvPr>
        </p:nvSpPr>
        <p:spPr>
          <a:xfrm>
            <a:off x="1001484" y="3723180"/>
            <a:ext cx="19899088" cy="93977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2057" y="12850588"/>
            <a:ext cx="1840442" cy="48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62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8000" y="27577141"/>
            <a:ext cx="2886232" cy="75293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ítulo 1"/>
          <p:cNvSpPr>
            <a:spLocks noGrp="1"/>
          </p:cNvSpPr>
          <p:nvPr>
            <p:ph type="ctrTitle"/>
          </p:nvPr>
        </p:nvSpPr>
        <p:spPr>
          <a:xfrm>
            <a:off x="346497" y="757487"/>
            <a:ext cx="8391106" cy="20755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3" name="Subtítulo 2"/>
          <p:cNvSpPr>
            <a:spLocks noGrp="1"/>
          </p:cNvSpPr>
          <p:nvPr>
            <p:ph type="subTitle" idx="1"/>
          </p:nvPr>
        </p:nvSpPr>
        <p:spPr>
          <a:xfrm>
            <a:off x="14456230" y="757486"/>
            <a:ext cx="9347200" cy="1233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tx2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8558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ctrTitle"/>
          </p:nvPr>
        </p:nvSpPr>
        <p:spPr>
          <a:xfrm>
            <a:off x="14831753" y="948208"/>
            <a:ext cx="8391106" cy="18868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1" name="Subtítulo 2"/>
          <p:cNvSpPr>
            <a:spLocks noGrp="1"/>
          </p:cNvSpPr>
          <p:nvPr>
            <p:ph type="subTitle" idx="1"/>
          </p:nvPr>
        </p:nvSpPr>
        <p:spPr>
          <a:xfrm>
            <a:off x="1014156" y="948208"/>
            <a:ext cx="9058760" cy="120565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92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1" name="Título 1"/>
          <p:cNvSpPr>
            <a:spLocks noGrp="1"/>
          </p:cNvSpPr>
          <p:nvPr>
            <p:ph type="ctrTitle"/>
          </p:nvPr>
        </p:nvSpPr>
        <p:spPr>
          <a:xfrm>
            <a:off x="14831753" y="948208"/>
            <a:ext cx="8391106" cy="18868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accent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22" name="Subtítulo 2"/>
          <p:cNvSpPr>
            <a:spLocks noGrp="1"/>
          </p:cNvSpPr>
          <p:nvPr>
            <p:ph type="subTitle" idx="1"/>
          </p:nvPr>
        </p:nvSpPr>
        <p:spPr>
          <a:xfrm>
            <a:off x="1014154" y="948208"/>
            <a:ext cx="10103788" cy="120565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402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2627089" y="948208"/>
            <a:ext cx="16531770" cy="18868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accent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8" name="Subtítulo 2"/>
          <p:cNvSpPr>
            <a:spLocks noGrp="1"/>
          </p:cNvSpPr>
          <p:nvPr>
            <p:ph type="subTitle" idx="1"/>
          </p:nvPr>
        </p:nvSpPr>
        <p:spPr>
          <a:xfrm>
            <a:off x="2627087" y="3783272"/>
            <a:ext cx="19129830" cy="9221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92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7" name="Título 1"/>
          <p:cNvSpPr>
            <a:spLocks noGrp="1"/>
          </p:cNvSpPr>
          <p:nvPr>
            <p:ph type="ctrTitle"/>
          </p:nvPr>
        </p:nvSpPr>
        <p:spPr>
          <a:xfrm>
            <a:off x="1014157" y="948207"/>
            <a:ext cx="8391106" cy="529293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8" name="Subtítulo 2"/>
          <p:cNvSpPr>
            <a:spLocks noGrp="1"/>
          </p:cNvSpPr>
          <p:nvPr>
            <p:ph type="subTitle" idx="1"/>
          </p:nvPr>
        </p:nvSpPr>
        <p:spPr>
          <a:xfrm>
            <a:off x="10305145" y="7692570"/>
            <a:ext cx="8650514" cy="52541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423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Imagem 2"/>
          <p:cNvSpPr>
            <a:spLocks noGrp="1"/>
          </p:cNvSpPr>
          <p:nvPr>
            <p:ph type="pic" idx="13"/>
          </p:nvPr>
        </p:nvSpPr>
        <p:spPr>
          <a:xfrm>
            <a:off x="2" y="1"/>
            <a:ext cx="24384000" cy="138026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24384000" cy="13716000"/>
          </a:xfrm>
          <a:prstGeom prst="rect">
            <a:avLst/>
          </a:prstGeom>
        </p:spPr>
      </p:pic>
      <p:sp>
        <p:nvSpPr>
          <p:cNvPr id="18" name="Título 1"/>
          <p:cNvSpPr>
            <a:spLocks noGrp="1"/>
          </p:cNvSpPr>
          <p:nvPr>
            <p:ph type="ctrTitle"/>
          </p:nvPr>
        </p:nvSpPr>
        <p:spPr>
          <a:xfrm>
            <a:off x="1014155" y="948208"/>
            <a:ext cx="9058762" cy="18868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accent4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9" name="Subtítulo 2"/>
          <p:cNvSpPr>
            <a:spLocks noGrp="1"/>
          </p:cNvSpPr>
          <p:nvPr>
            <p:ph type="subTitle" idx="1"/>
          </p:nvPr>
        </p:nvSpPr>
        <p:spPr>
          <a:xfrm>
            <a:off x="1014156" y="3425372"/>
            <a:ext cx="9058760" cy="95794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8256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2" name="Subtítulo 2"/>
          <p:cNvSpPr>
            <a:spLocks noGrp="1"/>
          </p:cNvSpPr>
          <p:nvPr>
            <p:ph type="subTitle" idx="1"/>
          </p:nvPr>
        </p:nvSpPr>
        <p:spPr>
          <a:xfrm>
            <a:off x="1014156" y="6473372"/>
            <a:ext cx="9058760" cy="65314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616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9" name="Subtítulo 2"/>
          <p:cNvSpPr>
            <a:spLocks noGrp="1"/>
          </p:cNvSpPr>
          <p:nvPr>
            <p:ph type="subTitle" idx="1"/>
          </p:nvPr>
        </p:nvSpPr>
        <p:spPr>
          <a:xfrm>
            <a:off x="1014156" y="3425372"/>
            <a:ext cx="12426072" cy="95794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  <p:sp>
        <p:nvSpPr>
          <p:cNvPr id="10" name="Título 1"/>
          <p:cNvSpPr>
            <a:spLocks noGrp="1"/>
          </p:cNvSpPr>
          <p:nvPr>
            <p:ph type="ctrTitle"/>
          </p:nvPr>
        </p:nvSpPr>
        <p:spPr>
          <a:xfrm>
            <a:off x="1014155" y="948208"/>
            <a:ext cx="17012586" cy="18868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accent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3559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ctrTitle"/>
          </p:nvPr>
        </p:nvSpPr>
        <p:spPr>
          <a:xfrm>
            <a:off x="2378495" y="657922"/>
            <a:ext cx="8391106" cy="18868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accent4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9" name="Subtítulo 2"/>
          <p:cNvSpPr>
            <a:spLocks noGrp="1"/>
          </p:cNvSpPr>
          <p:nvPr>
            <p:ph type="subTitle" idx="1"/>
          </p:nvPr>
        </p:nvSpPr>
        <p:spPr>
          <a:xfrm>
            <a:off x="2351315" y="3202699"/>
            <a:ext cx="8418286" cy="80603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430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sz="half" idx="13"/>
          </p:nvPr>
        </p:nvSpPr>
        <p:spPr>
          <a:xfrm>
            <a:off x="5307210" y="892967"/>
            <a:ext cx="13751721" cy="832247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4833937" y="9447609"/>
            <a:ext cx="14716127" cy="2000252"/>
          </a:xfrm>
          <a:prstGeom prst="rect">
            <a:avLst/>
          </a:prstGeom>
        </p:spPr>
        <p:txBody>
          <a:bodyPr anchor="b"/>
          <a:lstStyle/>
          <a:p>
            <a:r>
              <a:t>Texto do Título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4833937" y="11519296"/>
            <a:ext cx="14716127" cy="158948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11935814" y="13001625"/>
            <a:ext cx="494513" cy="51117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303672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833937" y="2303858"/>
            <a:ext cx="14716127" cy="4643439"/>
          </a:xfrm>
          <a:prstGeom prst="rect">
            <a:avLst/>
          </a:prstGeom>
        </p:spPr>
        <p:txBody>
          <a:bodyPr anchor="b"/>
          <a:lstStyle/>
          <a:p>
            <a:r>
              <a:t>Texto do Título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4833937" y="7072311"/>
            <a:ext cx="14716127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377823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4833937" y="4536280"/>
            <a:ext cx="14716127" cy="4643439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214829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487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10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hyperlink" Target="mailto:tbarradas@mundipagg.com" TargetMode="External"/><Relationship Id="rId4" Type="http://schemas.openxmlformats.org/officeDocument/2006/relationships/image" Target="../media/image1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png"/><Relationship Id="rId4" Type="http://schemas.openxmlformats.org/officeDocument/2006/relationships/image" Target="../media/image16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9.bin"/><Relationship Id="rId4" Type="http://schemas.openxmlformats.org/officeDocument/2006/relationships/image" Target="../media/image22.wmf"/><Relationship Id="rId9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5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2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2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3.bin"/><Relationship Id="rId5" Type="http://schemas.openxmlformats.org/officeDocument/2006/relationships/oleObject" Target="../embeddings/oleObject32.bin"/><Relationship Id="rId4" Type="http://schemas.openxmlformats.org/officeDocument/2006/relationships/image" Target="../media/image22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4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image" Target="../media/image22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4" Type="http://schemas.openxmlformats.org/officeDocument/2006/relationships/image" Target="../media/image22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image" Target="../media/image22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1.bin"/><Relationship Id="rId5" Type="http://schemas.openxmlformats.org/officeDocument/2006/relationships/oleObject" Target="../embeddings/oleObject50.bin"/><Relationship Id="rId4" Type="http://schemas.openxmlformats.org/officeDocument/2006/relationships/image" Target="../media/image22.w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6.bin"/><Relationship Id="rId5" Type="http://schemas.openxmlformats.org/officeDocument/2006/relationships/oleObject" Target="../embeddings/oleObject55.bin"/><Relationship Id="rId4" Type="http://schemas.openxmlformats.org/officeDocument/2006/relationships/image" Target="../media/image22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mailto:email@mundipagg.com?subject=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18CFCD69-4628-432D-99D0-D702FDB2E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93205" y="5459253"/>
            <a:ext cx="12353286" cy="279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94640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F215D075-29B7-4A2B-AD6A-F8A918D556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893524"/>
              </p:ext>
            </p:extLst>
          </p:nvPr>
        </p:nvGraphicFramePr>
        <p:xfrm>
          <a:off x="6629401" y="0"/>
          <a:ext cx="17754600" cy="13751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Image" r:id="rId3" imgW="23568120" imgH="18311040" progId="Photoshop.Image.13">
                  <p:embed/>
                </p:oleObj>
              </mc:Choice>
              <mc:Fallback>
                <p:oleObj name="Image" r:id="rId3" imgW="23568120" imgH="18311040" progId="Photoshop.Image.13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7EC8E418-1A3F-4C68-9894-57A84F7EB8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29401" y="0"/>
                        <a:ext cx="17754600" cy="137516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7809434" y="14808545"/>
            <a:ext cx="144331" cy="9137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" name="Shape 143">
            <a:extLst>
              <a:ext uri="{FF2B5EF4-FFF2-40B4-BE49-F238E27FC236}">
                <a16:creationId xmlns:a16="http://schemas.microsoft.com/office/drawing/2014/main" id="{578B14FA-7421-4596-8C5F-7CAB47337EA1}"/>
              </a:ext>
            </a:extLst>
          </p:cNvPr>
          <p:cNvSpPr/>
          <p:nvPr/>
        </p:nvSpPr>
        <p:spPr>
          <a:xfrm>
            <a:off x="827315" y="347482"/>
            <a:ext cx="14350339" cy="12547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defTabSz="914400">
              <a:defRPr sz="9000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pt-BR" sz="8000" b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Thiago Barradas</a:t>
            </a:r>
          </a:p>
          <a:p>
            <a:pPr algn="l"/>
            <a:endParaRPr lang="pt-BR" sz="12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12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r>
              <a:rPr lang="pt-BR" sz="6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Software </a:t>
            </a:r>
            <a:r>
              <a:rPr lang="pt-BR" sz="6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Enginner</a:t>
            </a:r>
            <a:r>
              <a:rPr lang="pt-BR" sz="6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| </a:t>
            </a:r>
            <a:r>
              <a:rPr lang="pt-BR" sz="6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Mundipagg</a:t>
            </a:r>
            <a:endParaRPr lang="pt-BR" sz="45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12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r>
              <a:rPr lang="pt-BR" sz="12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</a:t>
            </a:r>
          </a:p>
          <a:p>
            <a:pPr algn="l"/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[ Web </a:t>
            </a:r>
            <a:r>
              <a:rPr lang="pt-BR" sz="4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Applications</a:t>
            </a:r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]  [ ASP .NET ] </a:t>
            </a:r>
          </a:p>
          <a:p>
            <a:pPr algn="l"/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[ API </a:t>
            </a:r>
            <a:r>
              <a:rPr lang="pt-BR" sz="4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RESTful</a:t>
            </a:r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]  [ Microsoft ♥ Linux ]</a:t>
            </a:r>
          </a:p>
          <a:p>
            <a:pPr algn="l"/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[ </a:t>
            </a:r>
            <a:r>
              <a:rPr lang="pt-BR" sz="4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Elasticsearch</a:t>
            </a:r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]  [ Docker ] </a:t>
            </a:r>
          </a:p>
          <a:p>
            <a:pPr algn="l"/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[ </a:t>
            </a:r>
            <a:r>
              <a:rPr lang="pt-BR" sz="4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DevOps</a:t>
            </a:r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]  [ </a:t>
            </a:r>
            <a:r>
              <a:rPr lang="pt-BR" sz="4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Agile</a:t>
            </a:r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 ]</a:t>
            </a:r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>
              <a:lnSpc>
                <a:spcPct val="120000"/>
              </a:lnSpc>
            </a:pPr>
            <a:r>
              <a:rPr lang="pt-BR" sz="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tbarradas@mundipagg.com</a:t>
            </a:r>
            <a:endParaRPr lang="pt-BR" sz="5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>
              <a:lnSpc>
                <a:spcPct val="120000"/>
              </a:lnSpc>
            </a:pPr>
            <a:r>
              <a:rPr lang="pt-BR" sz="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LinkedIn: </a:t>
            </a:r>
            <a:r>
              <a:rPr lang="pt-BR" sz="5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thiagobarradas</a:t>
            </a:r>
            <a:endParaRPr lang="pt-BR" sz="5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>
              <a:lnSpc>
                <a:spcPct val="120000"/>
              </a:lnSpc>
            </a:pPr>
            <a:r>
              <a:rPr lang="pt-BR" sz="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(21) 99329-9143</a:t>
            </a:r>
            <a:endParaRPr sz="5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A33285E8-77CA-49DA-BB82-03424200D4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217200"/>
              </p:ext>
            </p:extLst>
          </p:nvPr>
        </p:nvGraphicFramePr>
        <p:xfrm>
          <a:off x="0" y="12048"/>
          <a:ext cx="24406697" cy="13703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" name="Image" r:id="rId3" imgW="10831680" imgH="6082200" progId="Photoshop.Image.13">
                  <p:embed/>
                </p:oleObj>
              </mc:Choice>
              <mc:Fallback>
                <p:oleObj name="Image" r:id="rId3" imgW="10831680" imgH="6082200" progId="Photoshop.Image.13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1859B21B-E821-42EC-B764-104E87F271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2048"/>
                        <a:ext cx="24406697" cy="137039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65694" y="6096000"/>
            <a:ext cx="14089941" cy="567549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9000" b="1" dirty="0">
                <a:solidFill>
                  <a:schemeClr val="bg1"/>
                </a:solidFill>
                <a:latin typeface="Exo 2" panose="020B0604020202020204" charset="0"/>
              </a:rPr>
              <a:t>CLEAN CODE</a:t>
            </a:r>
            <a:br>
              <a:rPr lang="pt-BR" sz="9000" b="1" dirty="0">
                <a:solidFill>
                  <a:schemeClr val="bg1"/>
                </a:solidFill>
                <a:latin typeface="Exo 2" panose="020B0604020202020204" charset="0"/>
              </a:rPr>
            </a:br>
            <a:r>
              <a:rPr lang="pt-BR" sz="9000" dirty="0">
                <a:solidFill>
                  <a:schemeClr val="bg1"/>
                </a:solidFill>
                <a:latin typeface="Exo 2" panose="020B0604020202020204" charset="0"/>
              </a:rPr>
              <a:t>POR UM MUNDO COM</a:t>
            </a:r>
            <a:br>
              <a:rPr lang="pt-BR" sz="9000" dirty="0">
                <a:solidFill>
                  <a:schemeClr val="bg1"/>
                </a:solidFill>
                <a:latin typeface="Exo 2" panose="020B0604020202020204" charset="0"/>
              </a:rPr>
            </a:br>
            <a:r>
              <a:rPr lang="pt-BR" sz="9000" dirty="0">
                <a:solidFill>
                  <a:schemeClr val="bg1"/>
                </a:solidFill>
                <a:latin typeface="Exo 2" panose="020B0604020202020204" charset="0"/>
              </a:rPr>
              <a:t>CÓDIGOS MELHORES</a:t>
            </a:r>
            <a:endParaRPr lang="pt-BR" sz="9000" b="1" dirty="0">
              <a:solidFill>
                <a:schemeClr val="bg1"/>
              </a:solidFill>
              <a:latin typeface="Exo 2" panose="020B060402020202020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0EFC27A-5858-4485-AE1C-ECE1CB4425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7449" y="676275"/>
            <a:ext cx="5419725" cy="54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420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5061289"/>
            <a:ext cx="24384000" cy="39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POR QUE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VOCÊ ESTÁ AQUI?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62248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9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C505CCC-1AF0-47DF-B8E0-FB65C4215C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25" y="1547839"/>
            <a:ext cx="18773775" cy="1040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7715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4022544"/>
            <a:ext cx="24384000" cy="6024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PRECISAMOS MUITO DE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UM MUNDO COM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CÓDIGOS MELHORES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585667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pic>
        <p:nvPicPr>
          <p:cNvPr id="11266" name="Picture 2" descr="Resultado de imagem para clean code">
            <a:extLst>
              <a:ext uri="{FF2B5EF4-FFF2-40B4-BE49-F238E27FC236}">
                <a16:creationId xmlns:a16="http://schemas.microsoft.com/office/drawing/2014/main" id="{1B024869-442E-4922-B4E6-B65FE788C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415" y="4114800"/>
            <a:ext cx="4740737" cy="630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images-na.ssl-images-amazon.com/images/I/512NzCU0wfL._AC_UL320_SR246,320_.jpg">
            <a:extLst>
              <a:ext uri="{FF2B5EF4-FFF2-40B4-BE49-F238E27FC236}">
                <a16:creationId xmlns:a16="http://schemas.microsoft.com/office/drawing/2014/main" id="{D8ECBB9A-8256-482B-ADC1-0849DF13F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18" y="6322815"/>
            <a:ext cx="4727640" cy="614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3D122A4-F01F-47D0-9144-238FA763BC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2654" y="3720190"/>
            <a:ext cx="10071345" cy="999581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189962BF-D595-42AD-83B1-82CED64F29A1}"/>
              </a:ext>
            </a:extLst>
          </p:cNvPr>
          <p:cNvSpPr txBox="1"/>
          <p:nvPr/>
        </p:nvSpPr>
        <p:spPr>
          <a:xfrm>
            <a:off x="11939960" y="5652564"/>
            <a:ext cx="47453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dirty="0">
                <a:solidFill>
                  <a:srgbClr val="0D9699"/>
                </a:solidFill>
                <a:latin typeface="+mj-lt"/>
              </a:rPr>
              <a:t>Robert C. Martin</a:t>
            </a:r>
          </a:p>
          <a:p>
            <a:pPr algn="r"/>
            <a:r>
              <a:rPr lang="pt-BR" sz="2800" dirty="0">
                <a:solidFill>
                  <a:srgbClr val="0D9699"/>
                </a:solidFill>
                <a:latin typeface="+mj-lt"/>
              </a:rPr>
              <a:t>(</a:t>
            </a:r>
            <a:r>
              <a:rPr lang="pt-BR" sz="2800" dirty="0" err="1">
                <a:solidFill>
                  <a:srgbClr val="0D9699"/>
                </a:solidFill>
                <a:latin typeface="+mj-lt"/>
              </a:rPr>
              <a:t>Uncle</a:t>
            </a:r>
            <a:r>
              <a:rPr lang="pt-BR" sz="2800" dirty="0">
                <a:solidFill>
                  <a:srgbClr val="0D9699"/>
                </a:solidFill>
                <a:latin typeface="+mj-lt"/>
              </a:rPr>
              <a:t> Bob)</a:t>
            </a:r>
          </a:p>
        </p:txBody>
      </p:sp>
      <p:sp>
        <p:nvSpPr>
          <p:cNvPr id="14" name="Shape 615">
            <a:extLst>
              <a:ext uri="{FF2B5EF4-FFF2-40B4-BE49-F238E27FC236}">
                <a16:creationId xmlns:a16="http://schemas.microsoft.com/office/drawing/2014/main" id="{F7707640-9589-4437-AB3E-9AB68BF587E0}"/>
              </a:ext>
            </a:extLst>
          </p:cNvPr>
          <p:cNvSpPr/>
          <p:nvPr/>
        </p:nvSpPr>
        <p:spPr>
          <a:xfrm>
            <a:off x="1827002" y="566002"/>
            <a:ext cx="8844725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The Clean Coder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634872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13349163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Princípios</a:t>
            </a: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do Clean Code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125675" y="3455206"/>
            <a:ext cx="12050490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Eficiente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Simples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Direto ao ponto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Fácil leitura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Sem dependências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965D185-5137-42B8-A0EA-34E8F64C99C7}"/>
              </a:ext>
            </a:extLst>
          </p:cNvPr>
          <p:cNvSpPr txBox="1"/>
          <p:nvPr/>
        </p:nvSpPr>
        <p:spPr>
          <a:xfrm>
            <a:off x="14007035" y="3448098"/>
            <a:ext cx="7969045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Fácil manutenção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Padrões definidos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Sem duplicação 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Coberto de testes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Elegante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8C80F56D-C9AD-4B2E-8021-5567A58BEB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6537922"/>
              </p:ext>
            </p:extLst>
          </p:nvPr>
        </p:nvGraphicFramePr>
        <p:xfrm>
          <a:off x="1135594" y="3574332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4" name="Image" r:id="rId3" imgW="2221920" imgH="1282320" progId="Photoshop.Image.13">
                  <p:embed/>
                </p:oleObj>
              </mc:Choice>
              <mc:Fallback>
                <p:oleObj name="Image" r:id="rId3" imgW="2221920" imgH="12823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5594" y="3574332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o 22">
            <a:extLst>
              <a:ext uri="{FF2B5EF4-FFF2-40B4-BE49-F238E27FC236}">
                <a16:creationId xmlns:a16="http://schemas.microsoft.com/office/drawing/2014/main" id="{90983231-451B-4BC6-A3BE-75A466F4DB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354466"/>
              </p:ext>
            </p:extLst>
          </p:nvPr>
        </p:nvGraphicFramePr>
        <p:xfrm>
          <a:off x="1135594" y="5504357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5" name="Image" r:id="rId5" imgW="2221920" imgH="1282320" progId="Photoshop.Image.13">
                  <p:embed/>
                </p:oleObj>
              </mc:Choice>
              <mc:Fallback>
                <p:oleObj name="Image" r:id="rId5" imgW="2221920" imgH="1282320" progId="Photoshop.Image.13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8C80F56D-C9AD-4B2E-8021-5567A58BEB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5594" y="5504357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to 23">
            <a:extLst>
              <a:ext uri="{FF2B5EF4-FFF2-40B4-BE49-F238E27FC236}">
                <a16:creationId xmlns:a16="http://schemas.microsoft.com/office/drawing/2014/main" id="{361E04E7-2734-42F6-9F09-3B98866109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3726300"/>
              </p:ext>
            </p:extLst>
          </p:nvPr>
        </p:nvGraphicFramePr>
        <p:xfrm>
          <a:off x="1135594" y="7438696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6" name="Image" r:id="rId6" imgW="2221920" imgH="1282320" progId="Photoshop.Image.13">
                  <p:embed/>
                </p:oleObj>
              </mc:Choice>
              <mc:Fallback>
                <p:oleObj name="Image" r:id="rId6" imgW="2221920" imgH="1282320" progId="Photoshop.Image.13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8C80F56D-C9AD-4B2E-8021-5567A58BEB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5594" y="7438696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o 24">
            <a:extLst>
              <a:ext uri="{FF2B5EF4-FFF2-40B4-BE49-F238E27FC236}">
                <a16:creationId xmlns:a16="http://schemas.microsoft.com/office/drawing/2014/main" id="{72454A2D-6F1C-4538-A11F-A104BDBDFD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364481"/>
              </p:ext>
            </p:extLst>
          </p:nvPr>
        </p:nvGraphicFramePr>
        <p:xfrm>
          <a:off x="1135594" y="9368721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7" name="Image" r:id="rId7" imgW="2221920" imgH="1282320" progId="Photoshop.Image.13">
                  <p:embed/>
                </p:oleObj>
              </mc:Choice>
              <mc:Fallback>
                <p:oleObj name="Image" r:id="rId7" imgW="2221920" imgH="1282320" progId="Photoshop.Image.13">
                  <p:embed/>
                  <p:pic>
                    <p:nvPicPr>
                      <p:cNvPr id="23" name="Objeto 22">
                        <a:extLst>
                          <a:ext uri="{FF2B5EF4-FFF2-40B4-BE49-F238E27FC236}">
                            <a16:creationId xmlns:a16="http://schemas.microsoft.com/office/drawing/2014/main" id="{90983231-451B-4BC6-A3BE-75A466F4DB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5594" y="9368721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o 25">
            <a:extLst>
              <a:ext uri="{FF2B5EF4-FFF2-40B4-BE49-F238E27FC236}">
                <a16:creationId xmlns:a16="http://schemas.microsoft.com/office/drawing/2014/main" id="{54FF2E04-53FE-4ABA-942A-E3486A9A34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703003"/>
              </p:ext>
            </p:extLst>
          </p:nvPr>
        </p:nvGraphicFramePr>
        <p:xfrm>
          <a:off x="1218247" y="11298746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8" name="Image" r:id="rId8" imgW="2221920" imgH="1282320" progId="Photoshop.Image.13">
                  <p:embed/>
                </p:oleObj>
              </mc:Choice>
              <mc:Fallback>
                <p:oleObj name="Image" r:id="rId8" imgW="2221920" imgH="1282320" progId="Photoshop.Image.13">
                  <p:embed/>
                  <p:pic>
                    <p:nvPicPr>
                      <p:cNvPr id="25" name="Objeto 24">
                        <a:extLst>
                          <a:ext uri="{FF2B5EF4-FFF2-40B4-BE49-F238E27FC236}">
                            <a16:creationId xmlns:a16="http://schemas.microsoft.com/office/drawing/2014/main" id="{72454A2D-6F1C-4538-A11F-A104BDBDFD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8247" y="11298746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o 26">
            <a:extLst>
              <a:ext uri="{FF2B5EF4-FFF2-40B4-BE49-F238E27FC236}">
                <a16:creationId xmlns:a16="http://schemas.microsoft.com/office/drawing/2014/main" id="{0EE02459-062A-4749-A373-6875B04D23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967791"/>
              </p:ext>
            </p:extLst>
          </p:nvPr>
        </p:nvGraphicFramePr>
        <p:xfrm>
          <a:off x="11986474" y="3574332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9" name="Image" r:id="rId9" imgW="2221920" imgH="1282320" progId="Photoshop.Image.13">
                  <p:embed/>
                </p:oleObj>
              </mc:Choice>
              <mc:Fallback>
                <p:oleObj name="Image" r:id="rId9" imgW="2221920" imgH="1282320" progId="Photoshop.Image.13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8C80F56D-C9AD-4B2E-8021-5567A58BEB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86474" y="3574332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o 27">
            <a:extLst>
              <a:ext uri="{FF2B5EF4-FFF2-40B4-BE49-F238E27FC236}">
                <a16:creationId xmlns:a16="http://schemas.microsoft.com/office/drawing/2014/main" id="{5AC65294-57B3-43C6-819D-3517EC5537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0832225"/>
              </p:ext>
            </p:extLst>
          </p:nvPr>
        </p:nvGraphicFramePr>
        <p:xfrm>
          <a:off x="11986474" y="5504357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80" name="Image" r:id="rId10" imgW="2221920" imgH="1282320" progId="Photoshop.Image.13">
                  <p:embed/>
                </p:oleObj>
              </mc:Choice>
              <mc:Fallback>
                <p:oleObj name="Image" r:id="rId10" imgW="2221920" imgH="1282320" progId="Photoshop.Image.13">
                  <p:embed/>
                  <p:pic>
                    <p:nvPicPr>
                      <p:cNvPr id="23" name="Objeto 22">
                        <a:extLst>
                          <a:ext uri="{FF2B5EF4-FFF2-40B4-BE49-F238E27FC236}">
                            <a16:creationId xmlns:a16="http://schemas.microsoft.com/office/drawing/2014/main" id="{90983231-451B-4BC6-A3BE-75A466F4DB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86474" y="5504357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to 28">
            <a:extLst>
              <a:ext uri="{FF2B5EF4-FFF2-40B4-BE49-F238E27FC236}">
                <a16:creationId xmlns:a16="http://schemas.microsoft.com/office/drawing/2014/main" id="{5143BF43-945F-4009-8B00-2337102675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226116"/>
              </p:ext>
            </p:extLst>
          </p:nvPr>
        </p:nvGraphicFramePr>
        <p:xfrm>
          <a:off x="11986474" y="7438696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81" name="Image" r:id="rId11" imgW="2221920" imgH="1282320" progId="Photoshop.Image.13">
                  <p:embed/>
                </p:oleObj>
              </mc:Choice>
              <mc:Fallback>
                <p:oleObj name="Image" r:id="rId11" imgW="2221920" imgH="1282320" progId="Photoshop.Image.13">
                  <p:embed/>
                  <p:pic>
                    <p:nvPicPr>
                      <p:cNvPr id="24" name="Objeto 23">
                        <a:extLst>
                          <a:ext uri="{FF2B5EF4-FFF2-40B4-BE49-F238E27FC236}">
                            <a16:creationId xmlns:a16="http://schemas.microsoft.com/office/drawing/2014/main" id="{361E04E7-2734-42F6-9F09-3B98866109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86474" y="7438696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to 29">
            <a:extLst>
              <a:ext uri="{FF2B5EF4-FFF2-40B4-BE49-F238E27FC236}">
                <a16:creationId xmlns:a16="http://schemas.microsoft.com/office/drawing/2014/main" id="{B778A5A3-D495-4958-A079-F0458FCD03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233131"/>
              </p:ext>
            </p:extLst>
          </p:nvPr>
        </p:nvGraphicFramePr>
        <p:xfrm>
          <a:off x="11986474" y="9368721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82" name="Image" r:id="rId12" imgW="2221920" imgH="1282320" progId="Photoshop.Image.13">
                  <p:embed/>
                </p:oleObj>
              </mc:Choice>
              <mc:Fallback>
                <p:oleObj name="Image" r:id="rId12" imgW="2221920" imgH="1282320" progId="Photoshop.Image.13">
                  <p:embed/>
                  <p:pic>
                    <p:nvPicPr>
                      <p:cNvPr id="25" name="Objeto 24">
                        <a:extLst>
                          <a:ext uri="{FF2B5EF4-FFF2-40B4-BE49-F238E27FC236}">
                            <a16:creationId xmlns:a16="http://schemas.microsoft.com/office/drawing/2014/main" id="{72454A2D-6F1C-4538-A11F-A104BDBDFD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86474" y="9368721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to 30">
            <a:extLst>
              <a:ext uri="{FF2B5EF4-FFF2-40B4-BE49-F238E27FC236}">
                <a16:creationId xmlns:a16="http://schemas.microsoft.com/office/drawing/2014/main" id="{84C19F44-289A-42CB-8B16-5F15BFED53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7799013"/>
              </p:ext>
            </p:extLst>
          </p:nvPr>
        </p:nvGraphicFramePr>
        <p:xfrm>
          <a:off x="12069127" y="11298746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83" name="Image" r:id="rId13" imgW="2221920" imgH="1282320" progId="Photoshop.Image.13">
                  <p:embed/>
                </p:oleObj>
              </mc:Choice>
              <mc:Fallback>
                <p:oleObj name="Image" r:id="rId13" imgW="2221920" imgH="1282320" progId="Photoshop.Image.13">
                  <p:embed/>
                  <p:pic>
                    <p:nvPicPr>
                      <p:cNvPr id="26" name="Objeto 25">
                        <a:extLst>
                          <a:ext uri="{FF2B5EF4-FFF2-40B4-BE49-F238E27FC236}">
                            <a16:creationId xmlns:a16="http://schemas.microsoft.com/office/drawing/2014/main" id="{54FF2E04-53FE-4ABA-942A-E3486A9A34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69127" y="11298746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8721087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3627120" y="2556757"/>
            <a:ext cx="16520160" cy="8956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b="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“</a:t>
            </a:r>
            <a:r>
              <a:rPr lang="en-US" sz="720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Qualquer</a:t>
            </a:r>
            <a:r>
              <a:rPr lang="en-US" sz="720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</a:t>
            </a:r>
            <a:r>
              <a:rPr lang="en-US" sz="720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tolo</a:t>
            </a:r>
            <a:r>
              <a:rPr lang="en-US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</a:t>
            </a:r>
            <a:r>
              <a:rPr lang="en-US" sz="72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consegue</a:t>
            </a:r>
            <a:r>
              <a:rPr lang="en-US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</a:t>
            </a:r>
            <a:r>
              <a:rPr lang="en-US" sz="72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escrever</a:t>
            </a:r>
            <a:endParaRPr lang="en-US" sz="7200" b="0" i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>
              <a:lnSpc>
                <a:spcPct val="150000"/>
              </a:lnSpc>
            </a:pPr>
            <a:r>
              <a:rPr lang="en-US" sz="72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código</a:t>
            </a:r>
            <a:r>
              <a:rPr lang="en-US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que um </a:t>
            </a:r>
            <a:r>
              <a:rPr lang="en-US" sz="72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computador</a:t>
            </a:r>
            <a:r>
              <a:rPr lang="en-US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</a:t>
            </a:r>
            <a:r>
              <a:rPr lang="en-US" sz="72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entende</a:t>
            </a:r>
            <a:r>
              <a:rPr lang="en-US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720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Bons</a:t>
            </a:r>
            <a:r>
              <a:rPr lang="en-US" sz="720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</a:t>
            </a:r>
            <a:r>
              <a:rPr lang="en-US" sz="720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programadores</a:t>
            </a:r>
            <a:r>
              <a:rPr lang="en-US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</a:t>
            </a:r>
            <a:r>
              <a:rPr lang="en-US" sz="72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escrevem</a:t>
            </a:r>
            <a:r>
              <a:rPr lang="en-US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</a:t>
            </a:r>
            <a:r>
              <a:rPr lang="en-US" sz="72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código</a:t>
            </a:r>
            <a:endParaRPr lang="en-US" sz="7200" b="0" i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>
              <a:lnSpc>
                <a:spcPct val="150000"/>
              </a:lnSpc>
            </a:pPr>
            <a:r>
              <a:rPr lang="en-US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que </a:t>
            </a:r>
            <a:r>
              <a:rPr lang="en-US" sz="72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humanos</a:t>
            </a:r>
            <a:r>
              <a:rPr lang="en-US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</a:t>
            </a:r>
            <a:r>
              <a:rPr lang="en-US" sz="72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podem</a:t>
            </a:r>
            <a:r>
              <a:rPr lang="en-US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</a:t>
            </a:r>
            <a:r>
              <a:rPr lang="en-US" sz="72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entender</a:t>
            </a:r>
            <a:r>
              <a:rPr lang="en-US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.</a:t>
            </a:r>
            <a:r>
              <a:rPr lang="en-US" b="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”</a:t>
            </a:r>
          </a:p>
          <a:p>
            <a:pPr algn="r">
              <a:lnSpc>
                <a:spcPct val="150000"/>
              </a:lnSpc>
            </a:pPr>
            <a:r>
              <a:rPr lang="en-US" sz="6000" b="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Martin Fowler</a:t>
            </a:r>
            <a:endParaRPr sz="6000" b="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696093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5825715"/>
            <a:ext cx="24384000" cy="186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POSSO VER SEU CÓDIGO?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003065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9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4EA2F3C-481F-4B81-A8ED-AF88F95A3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280" y="1445194"/>
            <a:ext cx="14610213" cy="1044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81561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4098398" y="4963991"/>
            <a:ext cx="16201282" cy="3530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8000" b="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“</a:t>
            </a:r>
            <a:r>
              <a:rPr lang="en-US" sz="80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Ainda</a:t>
            </a:r>
            <a:r>
              <a:rPr lang="en-US" sz="80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ta </a:t>
            </a:r>
            <a:r>
              <a:rPr lang="en-US" sz="80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bagunçado</a:t>
            </a:r>
            <a:r>
              <a:rPr lang="en-US" sz="80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, </a:t>
            </a:r>
            <a:r>
              <a:rPr lang="en-US" sz="80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depois</a:t>
            </a:r>
            <a:r>
              <a:rPr lang="en-US" sz="80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</a:t>
            </a:r>
            <a:r>
              <a:rPr lang="en-US" sz="80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vou</a:t>
            </a:r>
            <a:endParaRPr lang="en-US" sz="8000" b="0" i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>
              <a:lnSpc>
                <a:spcPct val="150000"/>
              </a:lnSpc>
            </a:pPr>
            <a:r>
              <a:rPr lang="en-US" sz="80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melhorar</a:t>
            </a:r>
            <a:r>
              <a:rPr lang="en-US" sz="80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e </a:t>
            </a:r>
            <a:r>
              <a:rPr lang="en-US" sz="80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refatorar</a:t>
            </a:r>
            <a:r>
              <a:rPr lang="en-US" sz="80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o </a:t>
            </a:r>
            <a:r>
              <a:rPr lang="en-US" sz="8000" b="0" i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código</a:t>
            </a:r>
            <a:r>
              <a:rPr lang="en-US" sz="80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.</a:t>
            </a:r>
            <a:r>
              <a:rPr lang="en-US" sz="8000" b="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725412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7" name="Shape 615">
            <a:extLst>
              <a:ext uri="{FF2B5EF4-FFF2-40B4-BE49-F238E27FC236}">
                <a16:creationId xmlns:a16="http://schemas.microsoft.com/office/drawing/2014/main" id="{EE73EF45-CEE9-48CC-96F3-555CD8D5957D}"/>
              </a:ext>
            </a:extLst>
          </p:cNvPr>
          <p:cNvSpPr/>
          <p:nvPr/>
        </p:nvSpPr>
        <p:spPr>
          <a:xfrm>
            <a:off x="11920062" y="4973378"/>
            <a:ext cx="10229374" cy="39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FILHO FEIO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NÃO TEM PAI!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pic>
        <p:nvPicPr>
          <p:cNvPr id="16386" name="Picture 2" descr="http://www.bartvermijlen.com/wp-content/uploads/2014/12/the_ugly_baby.jpg">
            <a:extLst>
              <a:ext uri="{FF2B5EF4-FFF2-40B4-BE49-F238E27FC236}">
                <a16:creationId xmlns:a16="http://schemas.microsoft.com/office/drawing/2014/main" id="{94749B15-EAAA-40C0-B9EC-405A287BF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159" y="1016167"/>
            <a:ext cx="8522917" cy="1166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003411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487680" y="2915413"/>
            <a:ext cx="23012400" cy="7812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70000"/>
              </a:lnSpc>
            </a:pPr>
            <a:r>
              <a:rPr lang="en-US" b="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“</a:t>
            </a:r>
            <a:r>
              <a:rPr lang="pt-BR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Fiz o meu melhor dentro do tempo que eu tinha.”</a:t>
            </a:r>
          </a:p>
          <a:p>
            <a:pPr>
              <a:lnSpc>
                <a:spcPct val="170000"/>
              </a:lnSpc>
            </a:pPr>
            <a:r>
              <a:rPr lang="pt-BR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“Mas o prazo era extremamente curto.”</a:t>
            </a:r>
          </a:p>
          <a:p>
            <a:pPr>
              <a:lnSpc>
                <a:spcPct val="170000"/>
              </a:lnSpc>
            </a:pPr>
            <a:r>
              <a:rPr lang="pt-BR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“Meu gestor me faz pressão o tempo inteiro.”</a:t>
            </a:r>
          </a:p>
          <a:p>
            <a:pPr>
              <a:lnSpc>
                <a:spcPct val="170000"/>
              </a:lnSpc>
            </a:pPr>
            <a:r>
              <a:rPr lang="pt-BR" sz="7200" b="0" i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“Preciso entregar, preciso ser muito produtivo.”</a:t>
            </a:r>
          </a:p>
        </p:txBody>
      </p:sp>
    </p:spTree>
    <p:extLst>
      <p:ext uri="{BB962C8B-B14F-4D97-AF65-F5344CB8AC3E}">
        <p14:creationId xmlns:p14="http://schemas.microsoft.com/office/powerpoint/2010/main" val="2645815619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6" name="Shape 615">
            <a:extLst>
              <a:ext uri="{FF2B5EF4-FFF2-40B4-BE49-F238E27FC236}">
                <a16:creationId xmlns:a16="http://schemas.microsoft.com/office/drawing/2014/main" id="{E09D0A5B-29F7-4269-B827-24C134DAA90C}"/>
              </a:ext>
            </a:extLst>
          </p:cNvPr>
          <p:cNvSpPr/>
          <p:nvPr/>
        </p:nvSpPr>
        <p:spPr>
          <a:xfrm>
            <a:off x="5425440" y="4762848"/>
            <a:ext cx="13685520" cy="39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NÃO EXISTE DESCULPA PARA UM CÓDIGO RUIM!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748108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7" name="Shape 615">
            <a:extLst>
              <a:ext uri="{FF2B5EF4-FFF2-40B4-BE49-F238E27FC236}">
                <a16:creationId xmlns:a16="http://schemas.microsoft.com/office/drawing/2014/main" id="{EE73EF45-CEE9-48CC-96F3-555CD8D5957D}"/>
              </a:ext>
            </a:extLst>
          </p:cNvPr>
          <p:cNvSpPr/>
          <p:nvPr/>
        </p:nvSpPr>
        <p:spPr>
          <a:xfrm>
            <a:off x="1" y="949322"/>
            <a:ext cx="20726400" cy="186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TENHA ORGULHO DO SEU CÓDIGO!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3F0A04C-ED51-482B-828F-5B5B3045DC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293051"/>
              </p:ext>
            </p:extLst>
          </p:nvPr>
        </p:nvGraphicFramePr>
        <p:xfrm>
          <a:off x="4234919" y="4592269"/>
          <a:ext cx="15917862" cy="9121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1" name="Image" r:id="rId3" imgW="20253960" imgH="11606040" progId="Photoshop.Image.13">
                  <p:embed/>
                </p:oleObj>
              </mc:Choice>
              <mc:Fallback>
                <p:oleObj name="Image" r:id="rId3" imgW="20253960" imgH="116060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34919" y="4592269"/>
                        <a:ext cx="15917862" cy="9121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3897242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4786970"/>
            <a:ext cx="24384000" cy="39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OK. CHEGA DE LERO-LERO,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VAMOS AO QUE INTERESSA!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698267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4094474"/>
            <a:ext cx="24384000" cy="533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#1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NOMENCLATURA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585953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7870099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Nomenclatura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289755" y="4247686"/>
            <a:ext cx="16636181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Use nomes que revelem a intenção;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Use nomes pronunciáveis;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Não importa que o nome seja grande;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Mantenha o padrão, sempre;</a:t>
            </a:r>
          </a:p>
        </p:txBody>
      </p:sp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id="{0E3B00BF-F42B-4911-91D4-DAD09B38C5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220157"/>
              </p:ext>
            </p:extLst>
          </p:nvPr>
        </p:nvGraphicFramePr>
        <p:xfrm>
          <a:off x="3446235" y="4401390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2" name="Image" r:id="rId3" imgW="2221920" imgH="1282320" progId="Photoshop.Image.13">
                  <p:embed/>
                </p:oleObj>
              </mc:Choice>
              <mc:Fallback>
                <p:oleObj name="Image" r:id="rId3" imgW="2221920" imgH="1282320" progId="Photoshop.Image.13">
                  <p:embed/>
                  <p:pic>
                    <p:nvPicPr>
                      <p:cNvPr id="27" name="Objeto 26">
                        <a:extLst>
                          <a:ext uri="{FF2B5EF4-FFF2-40B4-BE49-F238E27FC236}">
                            <a16:creationId xmlns:a16="http://schemas.microsoft.com/office/drawing/2014/main" id="{0EE02459-062A-4749-A373-6875B04D23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46235" y="4401390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1F836DA6-4C14-496B-9FDB-7E0D4192AA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554686"/>
              </p:ext>
            </p:extLst>
          </p:nvPr>
        </p:nvGraphicFramePr>
        <p:xfrm>
          <a:off x="3446235" y="6331415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3" name="Image" r:id="rId5" imgW="2221920" imgH="1282320" progId="Photoshop.Image.13">
                  <p:embed/>
                </p:oleObj>
              </mc:Choice>
              <mc:Fallback>
                <p:oleObj name="Image" r:id="rId5" imgW="2221920" imgH="1282320" progId="Photoshop.Image.13">
                  <p:embed/>
                  <p:pic>
                    <p:nvPicPr>
                      <p:cNvPr id="28" name="Objeto 27">
                        <a:extLst>
                          <a:ext uri="{FF2B5EF4-FFF2-40B4-BE49-F238E27FC236}">
                            <a16:creationId xmlns:a16="http://schemas.microsoft.com/office/drawing/2014/main" id="{5AC65294-57B3-43C6-819D-3517EC5537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46235" y="6331415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6EC28F96-F623-4CBD-B231-9E9AA9833D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1389110"/>
              </p:ext>
            </p:extLst>
          </p:nvPr>
        </p:nvGraphicFramePr>
        <p:xfrm>
          <a:off x="3446235" y="8265754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4" name="Image" r:id="rId6" imgW="2221920" imgH="1282320" progId="Photoshop.Image.13">
                  <p:embed/>
                </p:oleObj>
              </mc:Choice>
              <mc:Fallback>
                <p:oleObj name="Image" r:id="rId6" imgW="2221920" imgH="1282320" progId="Photoshop.Image.13">
                  <p:embed/>
                  <p:pic>
                    <p:nvPicPr>
                      <p:cNvPr id="29" name="Objeto 28">
                        <a:extLst>
                          <a:ext uri="{FF2B5EF4-FFF2-40B4-BE49-F238E27FC236}">
                            <a16:creationId xmlns:a16="http://schemas.microsoft.com/office/drawing/2014/main" id="{5143BF43-945F-4009-8B00-2337102675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46235" y="8265754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22D87BF9-8C00-43B3-BFAA-49B8545C16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0544909"/>
              </p:ext>
            </p:extLst>
          </p:nvPr>
        </p:nvGraphicFramePr>
        <p:xfrm>
          <a:off x="3446235" y="10195779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5" name="Image" r:id="rId7" imgW="2221920" imgH="1282320" progId="Photoshop.Image.13">
                  <p:embed/>
                </p:oleObj>
              </mc:Choice>
              <mc:Fallback>
                <p:oleObj name="Image" r:id="rId7" imgW="2221920" imgH="1282320" progId="Photoshop.Image.13">
                  <p:embed/>
                  <p:pic>
                    <p:nvPicPr>
                      <p:cNvPr id="30" name="Objeto 29">
                        <a:extLst>
                          <a:ext uri="{FF2B5EF4-FFF2-40B4-BE49-F238E27FC236}">
                            <a16:creationId xmlns:a16="http://schemas.microsoft.com/office/drawing/2014/main" id="{B778A5A3-D495-4958-A079-F0458FCD03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46235" y="10195779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7283839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7870099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Nomenclatura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F9B6ABC-4810-42E8-AD15-22EB09A0D393}"/>
              </a:ext>
            </a:extLst>
          </p:cNvPr>
          <p:cNvSpPr/>
          <p:nvPr/>
        </p:nvSpPr>
        <p:spPr>
          <a:xfrm>
            <a:off x="9421449" y="3776508"/>
            <a:ext cx="4792980" cy="2590800"/>
          </a:xfrm>
          <a:prstGeom prst="rect">
            <a:avLst/>
          </a:prstGeom>
          <a:solidFill>
            <a:srgbClr val="2728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1A2950C-6E8D-4ACD-B249-F59DCC160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9981" y="4202059"/>
            <a:ext cx="3935050" cy="1833375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D49E77FA-737C-43CB-864E-2D20390E2E48}"/>
              </a:ext>
            </a:extLst>
          </p:cNvPr>
          <p:cNvSpPr/>
          <p:nvPr/>
        </p:nvSpPr>
        <p:spPr>
          <a:xfrm>
            <a:off x="4572000" y="8466251"/>
            <a:ext cx="14843760" cy="2590800"/>
          </a:xfrm>
          <a:prstGeom prst="rect">
            <a:avLst/>
          </a:prstGeom>
          <a:solidFill>
            <a:srgbClr val="2728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9810287-134B-48E4-8480-81B78B0CB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089" y="8612935"/>
            <a:ext cx="14150837" cy="216979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3EBA5E2B-47B2-4182-9D88-044F75CFFC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9910" y="7544230"/>
            <a:ext cx="2259329" cy="225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365538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4094474"/>
            <a:ext cx="24384000" cy="533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#2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Classes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015901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4268152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Classes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289755" y="4247686"/>
            <a:ext cx="16636181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Ser representadas por substantivos;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Nome claro ao seu contexto;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Não importa que o nome seja grande;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Mantenha o padrão, sempre;</a:t>
            </a:r>
          </a:p>
        </p:txBody>
      </p:sp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id="{5B978FAE-AC44-44B4-9F36-C78C8B8808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712079"/>
              </p:ext>
            </p:extLst>
          </p:nvPr>
        </p:nvGraphicFramePr>
        <p:xfrm>
          <a:off x="3416738" y="4401390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2" name="Image" r:id="rId3" imgW="2221920" imgH="1282320" progId="Photoshop.Image.13">
                  <p:embed/>
                </p:oleObj>
              </mc:Choice>
              <mc:Fallback>
                <p:oleObj name="Image" r:id="rId3" imgW="2221920" imgH="1282320" progId="Photoshop.Image.13">
                  <p:embed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id="{0E3B00BF-F42B-4911-91D4-DAD09B38C5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6738" y="4401390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03E8FDBD-4A5D-47DB-8512-13CCA1D947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4718690"/>
              </p:ext>
            </p:extLst>
          </p:nvPr>
        </p:nvGraphicFramePr>
        <p:xfrm>
          <a:off x="3416738" y="6331415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3" name="Image" r:id="rId5" imgW="2221920" imgH="1282320" progId="Photoshop.Image.13">
                  <p:embed/>
                </p:oleObj>
              </mc:Choice>
              <mc:Fallback>
                <p:oleObj name="Image" r:id="rId5" imgW="2221920" imgH="1282320" progId="Photoshop.Image.13">
                  <p:embed/>
                  <p:pic>
                    <p:nvPicPr>
                      <p:cNvPr id="12" name="Objeto 11">
                        <a:extLst>
                          <a:ext uri="{FF2B5EF4-FFF2-40B4-BE49-F238E27FC236}">
                            <a16:creationId xmlns:a16="http://schemas.microsoft.com/office/drawing/2014/main" id="{1F836DA6-4C14-496B-9FDB-7E0D4192AA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6738" y="6331415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528BD815-90F6-4775-B815-2C4BDF8965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5077534"/>
              </p:ext>
            </p:extLst>
          </p:nvPr>
        </p:nvGraphicFramePr>
        <p:xfrm>
          <a:off x="3416738" y="8265754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4" name="Image" r:id="rId6" imgW="2221920" imgH="1282320" progId="Photoshop.Image.13">
                  <p:embed/>
                </p:oleObj>
              </mc:Choice>
              <mc:Fallback>
                <p:oleObj name="Image" r:id="rId6" imgW="2221920" imgH="1282320" progId="Photoshop.Image.13">
                  <p:embed/>
                  <p:pic>
                    <p:nvPicPr>
                      <p:cNvPr id="13" name="Objeto 12">
                        <a:extLst>
                          <a:ext uri="{FF2B5EF4-FFF2-40B4-BE49-F238E27FC236}">
                            <a16:creationId xmlns:a16="http://schemas.microsoft.com/office/drawing/2014/main" id="{6EC28F96-F623-4CBD-B231-9E9AA9833D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6738" y="8265754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5B948E5D-50D4-4CCF-9676-01752AE08B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2220377"/>
              </p:ext>
            </p:extLst>
          </p:nvPr>
        </p:nvGraphicFramePr>
        <p:xfrm>
          <a:off x="3416738" y="10195779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5" name="Image" r:id="rId7" imgW="2221920" imgH="1282320" progId="Photoshop.Image.13">
                  <p:embed/>
                </p:oleObj>
              </mc:Choice>
              <mc:Fallback>
                <p:oleObj name="Image" r:id="rId7" imgW="2221920" imgH="1282320" progId="Photoshop.Image.13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22D87BF9-8C00-43B3-BFAA-49B8545C1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6738" y="10195779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7523181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4268152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Classes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F9B6ABC-4810-42E8-AD15-22EB09A0D393}"/>
              </a:ext>
            </a:extLst>
          </p:cNvPr>
          <p:cNvSpPr/>
          <p:nvPr/>
        </p:nvSpPr>
        <p:spPr>
          <a:xfrm>
            <a:off x="1332654" y="3837468"/>
            <a:ext cx="8603826" cy="7775412"/>
          </a:xfrm>
          <a:prstGeom prst="rect">
            <a:avLst/>
          </a:prstGeom>
          <a:solidFill>
            <a:srgbClr val="2728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49E77FA-737C-43CB-864E-2D20390E2E48}"/>
              </a:ext>
            </a:extLst>
          </p:cNvPr>
          <p:cNvSpPr/>
          <p:nvPr/>
        </p:nvSpPr>
        <p:spPr>
          <a:xfrm>
            <a:off x="12009099" y="3837468"/>
            <a:ext cx="10576581" cy="7775412"/>
          </a:xfrm>
          <a:prstGeom prst="rect">
            <a:avLst/>
          </a:prstGeom>
          <a:solidFill>
            <a:srgbClr val="2728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C8CB82E-061D-4F4E-8EF0-E953AC539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482" y="4321400"/>
            <a:ext cx="7828469" cy="68038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A2AD02D-9454-4184-82C5-B4B8A93D7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9628" y="4321399"/>
            <a:ext cx="9746932" cy="6997797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3EBA5E2B-47B2-4182-9D88-044F75CFFC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1133" y="2949769"/>
            <a:ext cx="2259329" cy="225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47005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4094474"/>
            <a:ext cx="24384000" cy="533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#3 </a:t>
            </a: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Métodos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14388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4914162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Métodos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796235" y="3546646"/>
            <a:ext cx="19917205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Devem ser representados por verbos;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Nome claro ao seu contexto;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Devem ser pequenos. Quanto menor, melhor;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Extraia sempre que puder em métodos auxiliares, seja um método privado ou utilitários;</a:t>
            </a:r>
          </a:p>
        </p:txBody>
      </p:sp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id="{CDF5D020-F0AA-4203-8EE1-892F7352BF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3716690"/>
              </p:ext>
            </p:extLst>
          </p:nvPr>
        </p:nvGraphicFramePr>
        <p:xfrm>
          <a:off x="1941898" y="3663969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0" name="Image" r:id="rId3" imgW="2221920" imgH="1282320" progId="Photoshop.Image.13">
                  <p:embed/>
                </p:oleObj>
              </mc:Choice>
              <mc:Fallback>
                <p:oleObj name="Image" r:id="rId3" imgW="2221920" imgH="1282320" progId="Photoshop.Image.13">
                  <p:embed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id="{0E3B00BF-F42B-4911-91D4-DAD09B38C5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1898" y="3663969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D8BFF0CD-A2A7-4082-8790-86C978B529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4591187"/>
              </p:ext>
            </p:extLst>
          </p:nvPr>
        </p:nvGraphicFramePr>
        <p:xfrm>
          <a:off x="1941898" y="5593994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1" name="Image" r:id="rId5" imgW="2221920" imgH="1282320" progId="Photoshop.Image.13">
                  <p:embed/>
                </p:oleObj>
              </mc:Choice>
              <mc:Fallback>
                <p:oleObj name="Image" r:id="rId5" imgW="2221920" imgH="1282320" progId="Photoshop.Image.13">
                  <p:embed/>
                  <p:pic>
                    <p:nvPicPr>
                      <p:cNvPr id="12" name="Objeto 11">
                        <a:extLst>
                          <a:ext uri="{FF2B5EF4-FFF2-40B4-BE49-F238E27FC236}">
                            <a16:creationId xmlns:a16="http://schemas.microsoft.com/office/drawing/2014/main" id="{1F836DA6-4C14-496B-9FDB-7E0D4192AA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1898" y="5593994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3DD782B4-C702-41D5-B639-1A26BF244A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455076"/>
              </p:ext>
            </p:extLst>
          </p:nvPr>
        </p:nvGraphicFramePr>
        <p:xfrm>
          <a:off x="1941898" y="7528333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2" name="Image" r:id="rId6" imgW="2221920" imgH="1282320" progId="Photoshop.Image.13">
                  <p:embed/>
                </p:oleObj>
              </mc:Choice>
              <mc:Fallback>
                <p:oleObj name="Image" r:id="rId6" imgW="2221920" imgH="1282320" progId="Photoshop.Image.13">
                  <p:embed/>
                  <p:pic>
                    <p:nvPicPr>
                      <p:cNvPr id="13" name="Objeto 12">
                        <a:extLst>
                          <a:ext uri="{FF2B5EF4-FFF2-40B4-BE49-F238E27FC236}">
                            <a16:creationId xmlns:a16="http://schemas.microsoft.com/office/drawing/2014/main" id="{6EC28F96-F623-4CBD-B231-9E9AA9833D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1898" y="7528333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4D54E6AC-EAD7-4043-B5C1-C7BC0B2148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853371"/>
              </p:ext>
            </p:extLst>
          </p:nvPr>
        </p:nvGraphicFramePr>
        <p:xfrm>
          <a:off x="1941898" y="9458358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3" name="Image" r:id="rId7" imgW="2221920" imgH="1282320" progId="Photoshop.Image.13">
                  <p:embed/>
                </p:oleObj>
              </mc:Choice>
              <mc:Fallback>
                <p:oleObj name="Image" r:id="rId7" imgW="2221920" imgH="1282320" progId="Photoshop.Image.13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22D87BF9-8C00-43B3-BFAA-49B8545C1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1898" y="9458358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7537369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4914162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Métodos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009595" y="3272326"/>
            <a:ext cx="20161045" cy="994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Um método deve fazer apenas uma coisa. Uma;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Argumentos booleanos não costumam ser elegantes.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Muitos parâmetros devem ser substituídos por objetos.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Não importa que o nome seja grande;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Mantenha o padrão, sempre;</a:t>
            </a:r>
          </a:p>
        </p:txBody>
      </p:sp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id="{ADD8F525-87DC-4E39-ADA3-C254AF75D0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4093322"/>
              </p:ext>
            </p:extLst>
          </p:nvPr>
        </p:nvGraphicFramePr>
        <p:xfrm>
          <a:off x="1941898" y="3339504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9" name="Image" r:id="rId3" imgW="2221920" imgH="1282320" progId="Photoshop.Image.13">
                  <p:embed/>
                </p:oleObj>
              </mc:Choice>
              <mc:Fallback>
                <p:oleObj name="Image" r:id="rId3" imgW="2221920" imgH="1282320" progId="Photoshop.Image.13">
                  <p:embed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id="{CDF5D020-F0AA-4203-8EE1-892F7352BF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1898" y="3339504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82DF9A60-94F0-44D9-9F6E-40521768B1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259337"/>
              </p:ext>
            </p:extLst>
          </p:nvPr>
        </p:nvGraphicFramePr>
        <p:xfrm>
          <a:off x="1941898" y="5269529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0" name="Image" r:id="rId5" imgW="2221920" imgH="1282320" progId="Photoshop.Image.13">
                  <p:embed/>
                </p:oleObj>
              </mc:Choice>
              <mc:Fallback>
                <p:oleObj name="Image" r:id="rId5" imgW="2221920" imgH="1282320" progId="Photoshop.Image.13">
                  <p:embed/>
                  <p:pic>
                    <p:nvPicPr>
                      <p:cNvPr id="12" name="Objeto 11">
                        <a:extLst>
                          <a:ext uri="{FF2B5EF4-FFF2-40B4-BE49-F238E27FC236}">
                            <a16:creationId xmlns:a16="http://schemas.microsoft.com/office/drawing/2014/main" id="{D8BFF0CD-A2A7-4082-8790-86C978B529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1898" y="5269529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4B2E744F-021E-4CA6-8D5F-9F8F6310E6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814365"/>
              </p:ext>
            </p:extLst>
          </p:nvPr>
        </p:nvGraphicFramePr>
        <p:xfrm>
          <a:off x="1941898" y="7203868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1" name="Image" r:id="rId6" imgW="2221920" imgH="1282320" progId="Photoshop.Image.13">
                  <p:embed/>
                </p:oleObj>
              </mc:Choice>
              <mc:Fallback>
                <p:oleObj name="Image" r:id="rId6" imgW="2221920" imgH="1282320" progId="Photoshop.Image.13">
                  <p:embed/>
                  <p:pic>
                    <p:nvPicPr>
                      <p:cNvPr id="13" name="Objeto 12">
                        <a:extLst>
                          <a:ext uri="{FF2B5EF4-FFF2-40B4-BE49-F238E27FC236}">
                            <a16:creationId xmlns:a16="http://schemas.microsoft.com/office/drawing/2014/main" id="{3DD782B4-C702-41D5-B639-1A26BF244A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1898" y="7203868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o 16">
            <a:extLst>
              <a:ext uri="{FF2B5EF4-FFF2-40B4-BE49-F238E27FC236}">
                <a16:creationId xmlns:a16="http://schemas.microsoft.com/office/drawing/2014/main" id="{8289FD5A-D959-4503-AB77-0060F4A8A2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5409999"/>
              </p:ext>
            </p:extLst>
          </p:nvPr>
        </p:nvGraphicFramePr>
        <p:xfrm>
          <a:off x="1941898" y="10132471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2" name="Image" r:id="rId7" imgW="2221920" imgH="1282320" progId="Photoshop.Image.13">
                  <p:embed/>
                </p:oleObj>
              </mc:Choice>
              <mc:Fallback>
                <p:oleObj name="Image" r:id="rId7" imgW="2221920" imgH="1282320" progId="Photoshop.Image.13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4D54E6AC-EAD7-4043-B5C1-C7BC0B214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1898" y="10132471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o 18">
            <a:extLst>
              <a:ext uri="{FF2B5EF4-FFF2-40B4-BE49-F238E27FC236}">
                <a16:creationId xmlns:a16="http://schemas.microsoft.com/office/drawing/2014/main" id="{07528772-36A4-4F3D-90C6-B13C5BB152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5097493"/>
              </p:ext>
            </p:extLst>
          </p:nvPr>
        </p:nvGraphicFramePr>
        <p:xfrm>
          <a:off x="1941898" y="12096307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3" name="Image" r:id="rId8" imgW="2221920" imgH="1282320" progId="Photoshop.Image.13">
                  <p:embed/>
                </p:oleObj>
              </mc:Choice>
              <mc:Fallback>
                <p:oleObj name="Image" r:id="rId8" imgW="2221920" imgH="1282320" progId="Photoshop.Image.13">
                  <p:embed/>
                  <p:pic>
                    <p:nvPicPr>
                      <p:cNvPr id="17" name="Objeto 16">
                        <a:extLst>
                          <a:ext uri="{FF2B5EF4-FFF2-40B4-BE49-F238E27FC236}">
                            <a16:creationId xmlns:a16="http://schemas.microsoft.com/office/drawing/2014/main" id="{8289FD5A-D959-4503-AB77-0060F4A8A2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1898" y="12096307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1215999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4914162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Métodos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F9B6ABC-4810-42E8-AD15-22EB09A0D393}"/>
              </a:ext>
            </a:extLst>
          </p:cNvPr>
          <p:cNvSpPr/>
          <p:nvPr/>
        </p:nvSpPr>
        <p:spPr>
          <a:xfrm>
            <a:off x="3070014" y="2404908"/>
            <a:ext cx="18022146" cy="10823412"/>
          </a:xfrm>
          <a:prstGeom prst="rect">
            <a:avLst/>
          </a:prstGeom>
          <a:solidFill>
            <a:srgbClr val="2728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0EF0C5F-FDCD-4858-B8AA-027CBD744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652" y="2787967"/>
            <a:ext cx="17276868" cy="1014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99780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4914162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Métodos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FCF6215-D2FE-4CC8-BBFE-91FB1AD2F6DD}"/>
              </a:ext>
            </a:extLst>
          </p:cNvPr>
          <p:cNvSpPr/>
          <p:nvPr/>
        </p:nvSpPr>
        <p:spPr>
          <a:xfrm>
            <a:off x="5173134" y="2313467"/>
            <a:ext cx="14455986" cy="11143973"/>
          </a:xfrm>
          <a:prstGeom prst="rect">
            <a:avLst/>
          </a:prstGeom>
          <a:solidFill>
            <a:srgbClr val="2728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6882A04-38D2-4B6D-9CFC-016CBBE78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268" y="2313468"/>
            <a:ext cx="14261417" cy="11143972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3EBA5E2B-47B2-4182-9D88-044F75CFF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7020" y="1477488"/>
            <a:ext cx="2259329" cy="225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44943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4094474"/>
            <a:ext cx="24384000" cy="533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#4 </a:t>
            </a: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Condições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179167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5659559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Condições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289755" y="4247686"/>
            <a:ext cx="1663618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Sempre que possível, extrai para métodos privados;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Não importa que o nome seja grande;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Mantenha o padrão, sempre;</a:t>
            </a:r>
          </a:p>
        </p:txBody>
      </p:sp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id="{4347A49A-ED3A-4B76-B1BB-62925D6554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356923"/>
              </p:ext>
            </p:extLst>
          </p:nvPr>
        </p:nvGraphicFramePr>
        <p:xfrm>
          <a:off x="3357744" y="9284129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9" name="Image" r:id="rId3" imgW="2221920" imgH="1282320" progId="Photoshop.Image.13">
                  <p:embed/>
                </p:oleObj>
              </mc:Choice>
              <mc:Fallback>
                <p:oleObj name="Image" r:id="rId3" imgW="2221920" imgH="1282320" progId="Photoshop.Image.13">
                  <p:embed/>
                  <p:pic>
                    <p:nvPicPr>
                      <p:cNvPr id="17" name="Objeto 16">
                        <a:extLst>
                          <a:ext uri="{FF2B5EF4-FFF2-40B4-BE49-F238E27FC236}">
                            <a16:creationId xmlns:a16="http://schemas.microsoft.com/office/drawing/2014/main" id="{8289FD5A-D959-4503-AB77-0060F4A8A2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57744" y="9284129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9C9E4026-2E40-41FB-9FF2-A08999A5B1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3983741"/>
              </p:ext>
            </p:extLst>
          </p:nvPr>
        </p:nvGraphicFramePr>
        <p:xfrm>
          <a:off x="3357744" y="7248507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0" name="Image" r:id="rId5" imgW="2221920" imgH="1282320" progId="Photoshop.Image.13">
                  <p:embed/>
                </p:oleObj>
              </mc:Choice>
              <mc:Fallback>
                <p:oleObj name="Image" r:id="rId5" imgW="2221920" imgH="1282320" progId="Photoshop.Image.13">
                  <p:embed/>
                  <p:pic>
                    <p:nvPicPr>
                      <p:cNvPr id="17" name="Objeto 16">
                        <a:extLst>
                          <a:ext uri="{FF2B5EF4-FFF2-40B4-BE49-F238E27FC236}">
                            <a16:creationId xmlns:a16="http://schemas.microsoft.com/office/drawing/2014/main" id="{8289FD5A-D959-4503-AB77-0060F4A8A2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57744" y="7248507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C794AC44-6702-4222-99A5-17E4445AE9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743292"/>
              </p:ext>
            </p:extLst>
          </p:nvPr>
        </p:nvGraphicFramePr>
        <p:xfrm>
          <a:off x="3357744" y="4336177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1" name="Image" r:id="rId6" imgW="2221920" imgH="1282320" progId="Photoshop.Image.13">
                  <p:embed/>
                </p:oleObj>
              </mc:Choice>
              <mc:Fallback>
                <p:oleObj name="Image" r:id="rId6" imgW="2221920" imgH="1282320" progId="Photoshop.Image.13">
                  <p:embed/>
                  <p:pic>
                    <p:nvPicPr>
                      <p:cNvPr id="17" name="Objeto 16">
                        <a:extLst>
                          <a:ext uri="{FF2B5EF4-FFF2-40B4-BE49-F238E27FC236}">
                            <a16:creationId xmlns:a16="http://schemas.microsoft.com/office/drawing/2014/main" id="{8289FD5A-D959-4503-AB77-0060F4A8A2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57744" y="4336177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087850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5659559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Condições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F9B6ABC-4810-42E8-AD15-22EB09A0D393}"/>
              </a:ext>
            </a:extLst>
          </p:cNvPr>
          <p:cNvSpPr/>
          <p:nvPr/>
        </p:nvSpPr>
        <p:spPr>
          <a:xfrm>
            <a:off x="1850813" y="2557308"/>
            <a:ext cx="20570737" cy="3377483"/>
          </a:xfrm>
          <a:prstGeom prst="rect">
            <a:avLst/>
          </a:prstGeom>
          <a:solidFill>
            <a:srgbClr val="2728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49E77FA-737C-43CB-864E-2D20390E2E48}"/>
              </a:ext>
            </a:extLst>
          </p:cNvPr>
          <p:cNvSpPr/>
          <p:nvPr/>
        </p:nvSpPr>
        <p:spPr>
          <a:xfrm>
            <a:off x="1850813" y="6504232"/>
            <a:ext cx="19271827" cy="7042766"/>
          </a:xfrm>
          <a:prstGeom prst="rect">
            <a:avLst/>
          </a:prstGeom>
          <a:solidFill>
            <a:srgbClr val="2728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1296333-1762-4E5D-8EF9-44378E82C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83" y="2798444"/>
            <a:ext cx="19966297" cy="286808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C1DAA81-C82D-45B1-B0C6-0217B3A44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182" y="6779750"/>
            <a:ext cx="18655657" cy="6767248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3EBA5E2B-47B2-4182-9D88-044F75CFFC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5376" y="6117584"/>
            <a:ext cx="2259329" cy="225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993079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4094474"/>
            <a:ext cx="24384000" cy="533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#5 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Objetos e Estruturas de Dados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955236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16507079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pt-BR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Objetos e Estruturas de Dados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468749"/>
              </p:ext>
            </p:extLst>
          </p:nvPr>
        </p:nvGraphicFramePr>
        <p:xfrm>
          <a:off x="3856604" y="6553200"/>
          <a:ext cx="1157223" cy="671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8" name="Image" r:id="rId3" imgW="1663200" imgH="964800" progId="Photoshop.Image.18">
                  <p:embed/>
                </p:oleObj>
              </mc:Choice>
              <mc:Fallback>
                <p:oleObj name="Image" r:id="rId3" imgW="1663200" imgH="964800" progId="Photoshop.Image.18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56604" y="6553200"/>
                        <a:ext cx="1157223" cy="6713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5411271" y="6119210"/>
            <a:ext cx="16636181" cy="543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6000" dirty="0">
                <a:solidFill>
                  <a:srgbClr val="0D9699"/>
                </a:solidFill>
                <a:latin typeface="+mj-lt"/>
              </a:rPr>
              <a:t>Métodos de C;</a:t>
            </a:r>
          </a:p>
          <a:p>
            <a:pPr algn="l">
              <a:lnSpc>
                <a:spcPct val="150000"/>
              </a:lnSpc>
            </a:pPr>
            <a:r>
              <a:rPr lang="pt-BR" sz="6000" dirty="0">
                <a:solidFill>
                  <a:srgbClr val="0D9699"/>
                </a:solidFill>
                <a:latin typeface="+mj-lt"/>
              </a:rPr>
              <a:t>Objetos criados por M;</a:t>
            </a:r>
          </a:p>
          <a:p>
            <a:pPr algn="l">
              <a:lnSpc>
                <a:spcPct val="150000"/>
              </a:lnSpc>
            </a:pPr>
            <a:r>
              <a:rPr lang="pt-BR" sz="6000" dirty="0">
                <a:solidFill>
                  <a:srgbClr val="0D9699"/>
                </a:solidFill>
                <a:latin typeface="+mj-lt"/>
              </a:rPr>
              <a:t>Objetos passados por parâmetro para M;</a:t>
            </a:r>
          </a:p>
          <a:p>
            <a:pPr algn="l">
              <a:lnSpc>
                <a:spcPct val="150000"/>
              </a:lnSpc>
            </a:pPr>
            <a:r>
              <a:rPr lang="pt-BR" sz="6000" dirty="0">
                <a:solidFill>
                  <a:srgbClr val="0D9699"/>
                </a:solidFill>
                <a:latin typeface="+mj-lt"/>
              </a:rPr>
              <a:t>Objetos em propriedades de instâncias de C.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4592DDF-3966-4381-8518-F9FD3DF3EE1B}"/>
              </a:ext>
            </a:extLst>
          </p:cNvPr>
          <p:cNvSpPr txBox="1"/>
          <p:nvPr/>
        </p:nvSpPr>
        <p:spPr>
          <a:xfrm>
            <a:off x="1835991" y="2743779"/>
            <a:ext cx="20709685" cy="2242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dirty="0">
                <a:solidFill>
                  <a:srgbClr val="0D9699"/>
                </a:solidFill>
                <a:latin typeface="+mn-lt"/>
              </a:rPr>
              <a:t>Basicamente devem seguir a </a:t>
            </a:r>
            <a:r>
              <a:rPr lang="pt-BR" b="1" dirty="0">
                <a:solidFill>
                  <a:srgbClr val="0D9699"/>
                </a:solidFill>
                <a:latin typeface="+mn-lt"/>
              </a:rPr>
              <a:t>Lei de Demeter</a:t>
            </a:r>
            <a:r>
              <a:rPr lang="pt-BR" dirty="0">
                <a:solidFill>
                  <a:srgbClr val="0D9699"/>
                </a:solidFill>
                <a:latin typeface="+mn-lt"/>
              </a:rPr>
              <a:t>: </a:t>
            </a:r>
          </a:p>
          <a:p>
            <a:pPr algn="l">
              <a:lnSpc>
                <a:spcPct val="150000"/>
              </a:lnSpc>
            </a:pPr>
            <a:r>
              <a:rPr lang="pt-BR" dirty="0">
                <a:solidFill>
                  <a:srgbClr val="0D9699"/>
                </a:solidFill>
                <a:latin typeface="+mn-lt"/>
              </a:rPr>
              <a:t>Um método </a:t>
            </a:r>
            <a:r>
              <a:rPr lang="pt-BR" b="1" dirty="0">
                <a:solidFill>
                  <a:srgbClr val="0D9699"/>
                </a:solidFill>
                <a:latin typeface="+mn-lt"/>
              </a:rPr>
              <a:t>M</a:t>
            </a:r>
            <a:r>
              <a:rPr lang="pt-BR" dirty="0">
                <a:solidFill>
                  <a:srgbClr val="0D9699"/>
                </a:solidFill>
                <a:latin typeface="+mn-lt"/>
              </a:rPr>
              <a:t> de uma classe </a:t>
            </a:r>
            <a:r>
              <a:rPr lang="pt-BR" b="1" dirty="0">
                <a:solidFill>
                  <a:srgbClr val="0D9699"/>
                </a:solidFill>
                <a:latin typeface="+mn-lt"/>
              </a:rPr>
              <a:t>C </a:t>
            </a:r>
            <a:r>
              <a:rPr lang="pt-BR" dirty="0">
                <a:solidFill>
                  <a:srgbClr val="0D9699"/>
                </a:solidFill>
                <a:latin typeface="+mn-lt"/>
              </a:rPr>
              <a:t>só deve conhecer:</a:t>
            </a:r>
          </a:p>
        </p:txBody>
      </p:sp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9BAF1998-BA4B-47BC-BF60-222E0B5899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67408"/>
              </p:ext>
            </p:extLst>
          </p:nvPr>
        </p:nvGraphicFramePr>
        <p:xfrm>
          <a:off x="3887084" y="7955280"/>
          <a:ext cx="1157223" cy="671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9" name="Image" r:id="rId3" imgW="1663200" imgH="964800" progId="Photoshop.Image.18">
                  <p:embed/>
                </p:oleObj>
              </mc:Choice>
              <mc:Fallback>
                <p:oleObj name="Image" r:id="rId3" imgW="1663200" imgH="964800" progId="Photoshop.Image.18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87084" y="7955280"/>
                        <a:ext cx="1157223" cy="6713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26F50554-4B2C-4030-98F4-539C4A4ED5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0250176"/>
              </p:ext>
            </p:extLst>
          </p:nvPr>
        </p:nvGraphicFramePr>
        <p:xfrm>
          <a:off x="3887084" y="9326880"/>
          <a:ext cx="1157223" cy="671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0" name="Image" r:id="rId3" imgW="1663200" imgH="964800" progId="Photoshop.Image.18">
                  <p:embed/>
                </p:oleObj>
              </mc:Choice>
              <mc:Fallback>
                <p:oleObj name="Image" r:id="rId3" imgW="1663200" imgH="964800" progId="Photoshop.Image.18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87084" y="9326880"/>
                        <a:ext cx="1157223" cy="6713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CEF7C407-725A-47F0-AFD9-79EFDFDEEC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4820205"/>
              </p:ext>
            </p:extLst>
          </p:nvPr>
        </p:nvGraphicFramePr>
        <p:xfrm>
          <a:off x="3917564" y="10668000"/>
          <a:ext cx="1157223" cy="671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1" name="Image" r:id="rId3" imgW="1663200" imgH="964800" progId="Photoshop.Image.18">
                  <p:embed/>
                </p:oleObj>
              </mc:Choice>
              <mc:Fallback>
                <p:oleObj name="Image" r:id="rId3" imgW="1663200" imgH="964800" progId="Photoshop.Image.18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17564" y="10668000"/>
                        <a:ext cx="1157223" cy="6713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4890021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4094474"/>
            <a:ext cx="24384000" cy="533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#6 </a:t>
            </a: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Abstração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625566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5669177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Abstração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289755" y="4247686"/>
            <a:ext cx="16636181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Tente ao máximo generalizar suas classes;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Abstraia em quantos níveis for preciso;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Não importa que o nome seja grande;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Mantenha o padrão, sempre;</a:t>
            </a:r>
          </a:p>
        </p:txBody>
      </p:sp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1785F7EE-9F66-42B4-8EA2-17854A06B1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8242316"/>
              </p:ext>
            </p:extLst>
          </p:nvPr>
        </p:nvGraphicFramePr>
        <p:xfrm>
          <a:off x="3416738" y="4401390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2" name="Image" r:id="rId3" imgW="2221920" imgH="1282320" progId="Photoshop.Image.13">
                  <p:embed/>
                </p:oleObj>
              </mc:Choice>
              <mc:Fallback>
                <p:oleObj name="Image" r:id="rId3" imgW="2221920" imgH="1282320" progId="Photoshop.Image.13">
                  <p:embed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id="{5B978FAE-AC44-44B4-9F36-C78C8B8808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6738" y="4401390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00FA6D3B-9E28-4ED2-8D89-EE727C1543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765813"/>
              </p:ext>
            </p:extLst>
          </p:nvPr>
        </p:nvGraphicFramePr>
        <p:xfrm>
          <a:off x="3416738" y="6331415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3" name="Image" r:id="rId5" imgW="2221920" imgH="1282320" progId="Photoshop.Image.13">
                  <p:embed/>
                </p:oleObj>
              </mc:Choice>
              <mc:Fallback>
                <p:oleObj name="Image" r:id="rId5" imgW="2221920" imgH="1282320" progId="Photoshop.Image.13">
                  <p:embed/>
                  <p:pic>
                    <p:nvPicPr>
                      <p:cNvPr id="12" name="Objeto 11">
                        <a:extLst>
                          <a:ext uri="{FF2B5EF4-FFF2-40B4-BE49-F238E27FC236}">
                            <a16:creationId xmlns:a16="http://schemas.microsoft.com/office/drawing/2014/main" id="{03E8FDBD-4A5D-47DB-8512-13CCA1D947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6738" y="6331415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D7556172-F48A-4C84-8935-6BFD0F5E01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1273904"/>
              </p:ext>
            </p:extLst>
          </p:nvPr>
        </p:nvGraphicFramePr>
        <p:xfrm>
          <a:off x="3416738" y="8265754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4" name="Image" r:id="rId6" imgW="2221920" imgH="1282320" progId="Photoshop.Image.13">
                  <p:embed/>
                </p:oleObj>
              </mc:Choice>
              <mc:Fallback>
                <p:oleObj name="Image" r:id="rId6" imgW="2221920" imgH="1282320" progId="Photoshop.Image.13">
                  <p:embed/>
                  <p:pic>
                    <p:nvPicPr>
                      <p:cNvPr id="13" name="Objeto 12">
                        <a:extLst>
                          <a:ext uri="{FF2B5EF4-FFF2-40B4-BE49-F238E27FC236}">
                            <a16:creationId xmlns:a16="http://schemas.microsoft.com/office/drawing/2014/main" id="{528BD815-90F6-4775-B815-2C4BDF8965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6738" y="8265754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o 16">
            <a:extLst>
              <a:ext uri="{FF2B5EF4-FFF2-40B4-BE49-F238E27FC236}">
                <a16:creationId xmlns:a16="http://schemas.microsoft.com/office/drawing/2014/main" id="{2910AE65-283D-476E-B5F6-1EB8FDBB9A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7547633"/>
              </p:ext>
            </p:extLst>
          </p:nvPr>
        </p:nvGraphicFramePr>
        <p:xfrm>
          <a:off x="3416738" y="10195779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5" name="Image" r:id="rId7" imgW="2221920" imgH="1282320" progId="Photoshop.Image.13">
                  <p:embed/>
                </p:oleObj>
              </mc:Choice>
              <mc:Fallback>
                <p:oleObj name="Image" r:id="rId7" imgW="2221920" imgH="1282320" progId="Photoshop.Image.13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5B948E5D-50D4-4CCF-9676-01752AE08B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6738" y="10195779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1186916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5669177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Abstração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F9B6ABC-4810-42E8-AD15-22EB09A0D393}"/>
              </a:ext>
            </a:extLst>
          </p:cNvPr>
          <p:cNvSpPr/>
          <p:nvPr/>
        </p:nvSpPr>
        <p:spPr>
          <a:xfrm>
            <a:off x="5295054" y="2770668"/>
            <a:ext cx="13419666" cy="9482292"/>
          </a:xfrm>
          <a:prstGeom prst="rect">
            <a:avLst/>
          </a:prstGeom>
          <a:solidFill>
            <a:srgbClr val="2728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4F890AD-CD7E-437E-86B6-9D062A441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944" y="3065418"/>
            <a:ext cx="12521183" cy="894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74092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5669177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Abstração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FCF6215-D2FE-4CC8-BBFE-91FB1AD2F6DD}"/>
              </a:ext>
            </a:extLst>
          </p:cNvPr>
          <p:cNvSpPr/>
          <p:nvPr/>
        </p:nvSpPr>
        <p:spPr>
          <a:xfrm>
            <a:off x="4502574" y="2526827"/>
            <a:ext cx="15096066" cy="10610053"/>
          </a:xfrm>
          <a:prstGeom prst="rect">
            <a:avLst/>
          </a:prstGeom>
          <a:solidFill>
            <a:srgbClr val="2728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C2F8206-7F97-488A-83E0-9EA567B67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452" y="2820512"/>
            <a:ext cx="14469428" cy="10084753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3EBA5E2B-47B2-4182-9D88-044F75CFF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780" y="1629888"/>
            <a:ext cx="2259329" cy="225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54572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4094474"/>
            <a:ext cx="24384000" cy="533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#7 </a:t>
            </a: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Comentários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223138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7020508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Comentários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040075" y="2967526"/>
            <a:ext cx="18850405" cy="994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Um código bem escrito dispensa comentários;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São aceitáveis quando há necessidade de explicação do negócio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Também para licença de uso e documentação;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Não importa que o comentário seja grande;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Mantenha o padrão, sempre;</a:t>
            </a:r>
          </a:p>
        </p:txBody>
      </p:sp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9D692D8E-211C-465A-AB0B-96A0705687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277928"/>
              </p:ext>
            </p:extLst>
          </p:nvPr>
        </p:nvGraphicFramePr>
        <p:xfrm>
          <a:off x="1827002" y="2967526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1" name="Image" r:id="rId3" imgW="2221920" imgH="1282320" progId="Photoshop.Image.13">
                  <p:embed/>
                </p:oleObj>
              </mc:Choice>
              <mc:Fallback>
                <p:oleObj name="Image" r:id="rId3" imgW="2221920" imgH="1282320" progId="Photoshop.Image.13">
                  <p:embed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id="{5B978FAE-AC44-44B4-9F36-C78C8B8808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2967526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081EBF7A-2111-40DF-9DB3-EA9EF5CCFF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388983"/>
              </p:ext>
            </p:extLst>
          </p:nvPr>
        </p:nvGraphicFramePr>
        <p:xfrm>
          <a:off x="1827002" y="4897551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2" name="Image" r:id="rId5" imgW="2221920" imgH="1282320" progId="Photoshop.Image.13">
                  <p:embed/>
                </p:oleObj>
              </mc:Choice>
              <mc:Fallback>
                <p:oleObj name="Image" r:id="rId5" imgW="2221920" imgH="1282320" progId="Photoshop.Image.13">
                  <p:embed/>
                  <p:pic>
                    <p:nvPicPr>
                      <p:cNvPr id="12" name="Objeto 11">
                        <a:extLst>
                          <a:ext uri="{FF2B5EF4-FFF2-40B4-BE49-F238E27FC236}">
                            <a16:creationId xmlns:a16="http://schemas.microsoft.com/office/drawing/2014/main" id="{03E8FDBD-4A5D-47DB-8512-13CCA1D947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4897551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o 16">
            <a:extLst>
              <a:ext uri="{FF2B5EF4-FFF2-40B4-BE49-F238E27FC236}">
                <a16:creationId xmlns:a16="http://schemas.microsoft.com/office/drawing/2014/main" id="{D30D6132-FFC6-4CE0-9041-D919A61844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9792553"/>
              </p:ext>
            </p:extLst>
          </p:nvPr>
        </p:nvGraphicFramePr>
        <p:xfrm>
          <a:off x="1827002" y="7853250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3" name="Image" r:id="rId6" imgW="2221920" imgH="1282320" progId="Photoshop.Image.13">
                  <p:embed/>
                </p:oleObj>
              </mc:Choice>
              <mc:Fallback>
                <p:oleObj name="Image" r:id="rId6" imgW="2221920" imgH="1282320" progId="Photoshop.Image.13">
                  <p:embed/>
                  <p:pic>
                    <p:nvPicPr>
                      <p:cNvPr id="13" name="Objeto 12">
                        <a:extLst>
                          <a:ext uri="{FF2B5EF4-FFF2-40B4-BE49-F238E27FC236}">
                            <a16:creationId xmlns:a16="http://schemas.microsoft.com/office/drawing/2014/main" id="{528BD815-90F6-4775-B815-2C4BDF8965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7853250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o 18">
            <a:extLst>
              <a:ext uri="{FF2B5EF4-FFF2-40B4-BE49-F238E27FC236}">
                <a16:creationId xmlns:a16="http://schemas.microsoft.com/office/drawing/2014/main" id="{874902CD-10B0-4762-92EE-8898F73670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436031"/>
              </p:ext>
            </p:extLst>
          </p:nvPr>
        </p:nvGraphicFramePr>
        <p:xfrm>
          <a:off x="1827002" y="9783275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4" name="Image" r:id="rId7" imgW="2221920" imgH="1282320" progId="Photoshop.Image.13">
                  <p:embed/>
                </p:oleObj>
              </mc:Choice>
              <mc:Fallback>
                <p:oleObj name="Image" r:id="rId7" imgW="2221920" imgH="1282320" progId="Photoshop.Image.13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5B948E5D-50D4-4CCF-9676-01752AE08B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9783275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o 19">
            <a:extLst>
              <a:ext uri="{FF2B5EF4-FFF2-40B4-BE49-F238E27FC236}">
                <a16:creationId xmlns:a16="http://schemas.microsoft.com/office/drawing/2014/main" id="{37AE6D36-9A21-4CB4-B944-033F1AF48D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507124"/>
              </p:ext>
            </p:extLst>
          </p:nvPr>
        </p:nvGraphicFramePr>
        <p:xfrm>
          <a:off x="1827002" y="11713300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5" name="Image" r:id="rId8" imgW="2221920" imgH="1282320" progId="Photoshop.Image.13">
                  <p:embed/>
                </p:oleObj>
              </mc:Choice>
              <mc:Fallback>
                <p:oleObj name="Image" r:id="rId8" imgW="2221920" imgH="1282320" progId="Photoshop.Image.13">
                  <p:embed/>
                  <p:pic>
                    <p:nvPicPr>
                      <p:cNvPr id="19" name="Objeto 18">
                        <a:extLst>
                          <a:ext uri="{FF2B5EF4-FFF2-40B4-BE49-F238E27FC236}">
                            <a16:creationId xmlns:a16="http://schemas.microsoft.com/office/drawing/2014/main" id="{874902CD-10B0-4762-92EE-8898F73670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11713300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1977953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7020508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Comentários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F9B6ABC-4810-42E8-AD15-22EB09A0D393}"/>
              </a:ext>
            </a:extLst>
          </p:cNvPr>
          <p:cNvSpPr/>
          <p:nvPr/>
        </p:nvSpPr>
        <p:spPr>
          <a:xfrm>
            <a:off x="7398174" y="2740188"/>
            <a:ext cx="9548706" cy="4056852"/>
          </a:xfrm>
          <a:prstGeom prst="rect">
            <a:avLst/>
          </a:prstGeom>
          <a:solidFill>
            <a:srgbClr val="2728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EE3DAD8-107C-4301-8BB7-19763E76F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7840" y="2987040"/>
            <a:ext cx="8932607" cy="35052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A0B530D7-3539-49E4-AD11-74DA168A9276}"/>
              </a:ext>
            </a:extLst>
          </p:cNvPr>
          <p:cNvSpPr/>
          <p:nvPr/>
        </p:nvSpPr>
        <p:spPr>
          <a:xfrm>
            <a:off x="3283374" y="7921788"/>
            <a:ext cx="17808786" cy="4056852"/>
          </a:xfrm>
          <a:prstGeom prst="rect">
            <a:avLst/>
          </a:prstGeom>
          <a:solidFill>
            <a:srgbClr val="2728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11ACB71-4378-4A6C-BF12-A5367423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8178164"/>
            <a:ext cx="16065230" cy="349567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F6DA6E4-01E7-46DB-8675-8F2F657296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9916" y="7008740"/>
            <a:ext cx="2259329" cy="225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44503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4094474"/>
            <a:ext cx="24384000" cy="533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#8 </a:t>
            </a: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Formatação</a:t>
            </a: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do Código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628459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12183781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Formatação</a:t>
            </a: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do Código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040075" y="2967526"/>
            <a:ext cx="18850405" cy="994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Não existe um padrão definitivo para formatação;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Defina regras no time;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Tente sempre se basear no padrão que a comunidade propõe;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Não importa que o padrão seja grande;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Mantenha o padrão, sempre;</a:t>
            </a:r>
          </a:p>
        </p:txBody>
      </p:sp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E12BD944-7A4C-41DC-8D41-19E7DF9C36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250910"/>
              </p:ext>
            </p:extLst>
          </p:nvPr>
        </p:nvGraphicFramePr>
        <p:xfrm>
          <a:off x="1827002" y="2967526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30" name="Image" r:id="rId3" imgW="2221920" imgH="1282320" progId="Photoshop.Image.13">
                  <p:embed/>
                </p:oleObj>
              </mc:Choice>
              <mc:Fallback>
                <p:oleObj name="Image" r:id="rId3" imgW="2221920" imgH="1282320" progId="Photoshop.Image.13">
                  <p:embed/>
                  <p:pic>
                    <p:nvPicPr>
                      <p:cNvPr id="13" name="Objeto 12">
                        <a:extLst>
                          <a:ext uri="{FF2B5EF4-FFF2-40B4-BE49-F238E27FC236}">
                            <a16:creationId xmlns:a16="http://schemas.microsoft.com/office/drawing/2014/main" id="{9D692D8E-211C-465A-AB0B-96A0705687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2967526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4C92A137-66E0-4B8C-924F-1FF4050A1B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5425402"/>
              </p:ext>
            </p:extLst>
          </p:nvPr>
        </p:nvGraphicFramePr>
        <p:xfrm>
          <a:off x="1827002" y="4897551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31" name="Image" r:id="rId5" imgW="2221920" imgH="1282320" progId="Photoshop.Image.13">
                  <p:embed/>
                </p:oleObj>
              </mc:Choice>
              <mc:Fallback>
                <p:oleObj name="Image" r:id="rId5" imgW="2221920" imgH="1282320" progId="Photoshop.Image.13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081EBF7A-2111-40DF-9DB3-EA9EF5CCFF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4897551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o 16">
            <a:extLst>
              <a:ext uri="{FF2B5EF4-FFF2-40B4-BE49-F238E27FC236}">
                <a16:creationId xmlns:a16="http://schemas.microsoft.com/office/drawing/2014/main" id="{16FC4706-0DAD-4AA9-9F4C-E110F30EFB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930205"/>
              </p:ext>
            </p:extLst>
          </p:nvPr>
        </p:nvGraphicFramePr>
        <p:xfrm>
          <a:off x="1827002" y="6972917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32" name="Image" r:id="rId6" imgW="2221920" imgH="1282320" progId="Photoshop.Image.13">
                  <p:embed/>
                </p:oleObj>
              </mc:Choice>
              <mc:Fallback>
                <p:oleObj name="Image" r:id="rId6" imgW="2221920" imgH="1282320" progId="Photoshop.Image.13">
                  <p:embed/>
                  <p:pic>
                    <p:nvPicPr>
                      <p:cNvPr id="17" name="Objeto 16">
                        <a:extLst>
                          <a:ext uri="{FF2B5EF4-FFF2-40B4-BE49-F238E27FC236}">
                            <a16:creationId xmlns:a16="http://schemas.microsoft.com/office/drawing/2014/main" id="{D30D6132-FFC6-4CE0-9041-D919A61844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6972917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o 18">
            <a:extLst>
              <a:ext uri="{FF2B5EF4-FFF2-40B4-BE49-F238E27FC236}">
                <a16:creationId xmlns:a16="http://schemas.microsoft.com/office/drawing/2014/main" id="{33E87A34-1F3A-4AE5-BAFD-9867CD7EE8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0557140"/>
              </p:ext>
            </p:extLst>
          </p:nvPr>
        </p:nvGraphicFramePr>
        <p:xfrm>
          <a:off x="1827002" y="9783275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33" name="Image" r:id="rId7" imgW="2221920" imgH="1282320" progId="Photoshop.Image.13">
                  <p:embed/>
                </p:oleObj>
              </mc:Choice>
              <mc:Fallback>
                <p:oleObj name="Image" r:id="rId7" imgW="2221920" imgH="1282320" progId="Photoshop.Image.13">
                  <p:embed/>
                  <p:pic>
                    <p:nvPicPr>
                      <p:cNvPr id="19" name="Objeto 18">
                        <a:extLst>
                          <a:ext uri="{FF2B5EF4-FFF2-40B4-BE49-F238E27FC236}">
                            <a16:creationId xmlns:a16="http://schemas.microsoft.com/office/drawing/2014/main" id="{874902CD-10B0-4762-92EE-8898F73670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9783275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o 19">
            <a:extLst>
              <a:ext uri="{FF2B5EF4-FFF2-40B4-BE49-F238E27FC236}">
                <a16:creationId xmlns:a16="http://schemas.microsoft.com/office/drawing/2014/main" id="{B78C2ACB-A06C-41B2-8F0C-E16536A720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800323"/>
              </p:ext>
            </p:extLst>
          </p:nvPr>
        </p:nvGraphicFramePr>
        <p:xfrm>
          <a:off x="1827002" y="11713300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34" name="Image" r:id="rId8" imgW="2221920" imgH="1282320" progId="Photoshop.Image.13">
                  <p:embed/>
                </p:oleObj>
              </mc:Choice>
              <mc:Fallback>
                <p:oleObj name="Image" r:id="rId8" imgW="2221920" imgH="1282320" progId="Photoshop.Image.13">
                  <p:embed/>
                  <p:pic>
                    <p:nvPicPr>
                      <p:cNvPr id="20" name="Objeto 19">
                        <a:extLst>
                          <a:ext uri="{FF2B5EF4-FFF2-40B4-BE49-F238E27FC236}">
                            <a16:creationId xmlns:a16="http://schemas.microsoft.com/office/drawing/2014/main" id="{37AE6D36-9A21-4CB4-B944-033F1AF48D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11713300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9385959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4094474"/>
            <a:ext cx="24384000" cy="533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#9 </a:t>
            </a: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Exceções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550668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5156216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Exceções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040075" y="2967526"/>
            <a:ext cx="18850405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Utilize exceções específicas para seus erros;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Evite códigos de erros;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Trate exceções exclusivamente em métodos;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Não importa que o tratamento seja grande;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Mantenha o padrão, sempre;</a:t>
            </a:r>
          </a:p>
        </p:txBody>
      </p:sp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8DC3BA86-9DFF-4B98-B7FC-AE88112F34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250910"/>
              </p:ext>
            </p:extLst>
          </p:nvPr>
        </p:nvGraphicFramePr>
        <p:xfrm>
          <a:off x="1827002" y="2967526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9" name="Image" r:id="rId3" imgW="2221920" imgH="1282320" progId="Photoshop.Image.13">
                  <p:embed/>
                </p:oleObj>
              </mc:Choice>
              <mc:Fallback>
                <p:oleObj name="Image" r:id="rId3" imgW="2221920" imgH="1282320" progId="Photoshop.Image.13">
                  <p:embed/>
                  <p:pic>
                    <p:nvPicPr>
                      <p:cNvPr id="13" name="Objeto 12">
                        <a:extLst>
                          <a:ext uri="{FF2B5EF4-FFF2-40B4-BE49-F238E27FC236}">
                            <a16:creationId xmlns:a16="http://schemas.microsoft.com/office/drawing/2014/main" id="{9D692D8E-211C-465A-AB0B-96A0705687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2967526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FE31F79E-1D5D-4471-B0AB-3699F29456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5425402"/>
              </p:ext>
            </p:extLst>
          </p:nvPr>
        </p:nvGraphicFramePr>
        <p:xfrm>
          <a:off x="1827002" y="4897551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50" name="Image" r:id="rId5" imgW="2221920" imgH="1282320" progId="Photoshop.Image.13">
                  <p:embed/>
                </p:oleObj>
              </mc:Choice>
              <mc:Fallback>
                <p:oleObj name="Image" r:id="rId5" imgW="2221920" imgH="1282320" progId="Photoshop.Image.13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081EBF7A-2111-40DF-9DB3-EA9EF5CCFF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4897551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o 16">
            <a:extLst>
              <a:ext uri="{FF2B5EF4-FFF2-40B4-BE49-F238E27FC236}">
                <a16:creationId xmlns:a16="http://schemas.microsoft.com/office/drawing/2014/main" id="{85B56A25-A1E8-48FF-A9BE-D30CCDE218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841629"/>
              </p:ext>
            </p:extLst>
          </p:nvPr>
        </p:nvGraphicFramePr>
        <p:xfrm>
          <a:off x="1827002" y="6909355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51" name="Image" r:id="rId6" imgW="2221920" imgH="1282320" progId="Photoshop.Image.13">
                  <p:embed/>
                </p:oleObj>
              </mc:Choice>
              <mc:Fallback>
                <p:oleObj name="Image" r:id="rId6" imgW="2221920" imgH="1282320" progId="Photoshop.Image.13">
                  <p:embed/>
                  <p:pic>
                    <p:nvPicPr>
                      <p:cNvPr id="17" name="Objeto 16">
                        <a:extLst>
                          <a:ext uri="{FF2B5EF4-FFF2-40B4-BE49-F238E27FC236}">
                            <a16:creationId xmlns:a16="http://schemas.microsoft.com/office/drawing/2014/main" id="{D30D6132-FFC6-4CE0-9041-D919A61844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6909355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o 18">
            <a:extLst>
              <a:ext uri="{FF2B5EF4-FFF2-40B4-BE49-F238E27FC236}">
                <a16:creationId xmlns:a16="http://schemas.microsoft.com/office/drawing/2014/main" id="{E21C9577-E52B-4521-AD7C-854336F0AE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8483311"/>
              </p:ext>
            </p:extLst>
          </p:nvPr>
        </p:nvGraphicFramePr>
        <p:xfrm>
          <a:off x="1827002" y="8839380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52" name="Image" r:id="rId7" imgW="2221920" imgH="1282320" progId="Photoshop.Image.13">
                  <p:embed/>
                </p:oleObj>
              </mc:Choice>
              <mc:Fallback>
                <p:oleObj name="Image" r:id="rId7" imgW="2221920" imgH="1282320" progId="Photoshop.Image.13">
                  <p:embed/>
                  <p:pic>
                    <p:nvPicPr>
                      <p:cNvPr id="19" name="Objeto 18">
                        <a:extLst>
                          <a:ext uri="{FF2B5EF4-FFF2-40B4-BE49-F238E27FC236}">
                            <a16:creationId xmlns:a16="http://schemas.microsoft.com/office/drawing/2014/main" id="{874902CD-10B0-4762-92EE-8898F73670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8839380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o 19">
            <a:extLst>
              <a:ext uri="{FF2B5EF4-FFF2-40B4-BE49-F238E27FC236}">
                <a16:creationId xmlns:a16="http://schemas.microsoft.com/office/drawing/2014/main" id="{5CC5A8D7-9F7A-42EF-A4B4-542CC7447E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3010146"/>
              </p:ext>
            </p:extLst>
          </p:nvPr>
        </p:nvGraphicFramePr>
        <p:xfrm>
          <a:off x="1827002" y="10769405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53" name="Image" r:id="rId8" imgW="2221920" imgH="1282320" progId="Photoshop.Image.13">
                  <p:embed/>
                </p:oleObj>
              </mc:Choice>
              <mc:Fallback>
                <p:oleObj name="Image" r:id="rId8" imgW="2221920" imgH="1282320" progId="Photoshop.Image.13">
                  <p:embed/>
                  <p:pic>
                    <p:nvPicPr>
                      <p:cNvPr id="20" name="Objeto 19">
                        <a:extLst>
                          <a:ext uri="{FF2B5EF4-FFF2-40B4-BE49-F238E27FC236}">
                            <a16:creationId xmlns:a16="http://schemas.microsoft.com/office/drawing/2014/main" id="{37AE6D36-9A21-4CB4-B944-033F1AF48D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10769405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6948664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5156216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chemeClr val="accent2"/>
                </a:solidFill>
                <a:latin typeface="Exo 2" charset="0"/>
                <a:ea typeface="Exo 2" charset="0"/>
                <a:cs typeface="Exo 2" charset="0"/>
              </a:rPr>
              <a:t>Exceções</a:t>
            </a:r>
            <a:endParaRPr dirty="0">
              <a:solidFill>
                <a:schemeClr val="accent2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F9B6ABC-4810-42E8-AD15-22EB09A0D393}"/>
              </a:ext>
            </a:extLst>
          </p:cNvPr>
          <p:cNvSpPr/>
          <p:nvPr/>
        </p:nvSpPr>
        <p:spPr>
          <a:xfrm>
            <a:off x="2011680" y="4602480"/>
            <a:ext cx="20878800" cy="5303520"/>
          </a:xfrm>
          <a:prstGeom prst="rect">
            <a:avLst/>
          </a:prstGeom>
          <a:solidFill>
            <a:srgbClr val="2728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57E389D-D1B9-4595-9B24-C509E383E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338" y="4839099"/>
            <a:ext cx="20201225" cy="485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35623"/>
      </p:ext>
    </p:extLst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5156216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chemeClr val="accent2"/>
                </a:solidFill>
                <a:latin typeface="Exo 2" charset="0"/>
                <a:ea typeface="Exo 2" charset="0"/>
                <a:cs typeface="Exo 2" charset="0"/>
              </a:rPr>
              <a:t>Exceções</a:t>
            </a:r>
            <a:endParaRPr dirty="0">
              <a:solidFill>
                <a:schemeClr val="accent2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F9B6ABC-4810-42E8-AD15-22EB09A0D393}"/>
              </a:ext>
            </a:extLst>
          </p:cNvPr>
          <p:cNvSpPr/>
          <p:nvPr/>
        </p:nvSpPr>
        <p:spPr>
          <a:xfrm>
            <a:off x="5341201" y="3039902"/>
            <a:ext cx="14074559" cy="9365458"/>
          </a:xfrm>
          <a:prstGeom prst="rect">
            <a:avLst/>
          </a:prstGeom>
          <a:solidFill>
            <a:srgbClr val="2728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AB38FC9-4014-452C-8D99-6338496EA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6002" y="3343470"/>
            <a:ext cx="11947742" cy="880995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808FEAF-5ECF-4A24-9C29-5178BB786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5616" y="2091885"/>
            <a:ext cx="2259329" cy="225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11177"/>
      </p:ext>
    </p:extLst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4094474"/>
            <a:ext cx="24384000" cy="533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#10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Testes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432392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3768015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Testes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040075" y="2967526"/>
            <a:ext cx="18850405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USE o TDD;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Se não tiver, implemente testes continuamente a cada implementação/correção;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Use e abuse; Teste de integração, funcional, </a:t>
            </a:r>
            <a:r>
              <a:rPr lang="pt-BR" sz="6400" dirty="0" err="1">
                <a:solidFill>
                  <a:srgbClr val="0D9699"/>
                </a:solidFill>
                <a:latin typeface="+mj-lt"/>
              </a:rPr>
              <a:t>etc</a:t>
            </a:r>
            <a:r>
              <a:rPr lang="pt-BR" sz="6400" dirty="0">
                <a:solidFill>
                  <a:srgbClr val="0D9699"/>
                </a:solidFill>
                <a:latin typeface="+mj-lt"/>
              </a:rPr>
              <a:t>;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Mantenha o padrão, sempre;</a:t>
            </a:r>
          </a:p>
        </p:txBody>
      </p:sp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2641DC11-0645-46BC-8043-4228A5ABAF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250910"/>
              </p:ext>
            </p:extLst>
          </p:nvPr>
        </p:nvGraphicFramePr>
        <p:xfrm>
          <a:off x="1827002" y="2967526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6" name="Image" r:id="rId3" imgW="2221920" imgH="1282320" progId="Photoshop.Image.13">
                  <p:embed/>
                </p:oleObj>
              </mc:Choice>
              <mc:Fallback>
                <p:oleObj name="Image" r:id="rId3" imgW="2221920" imgH="1282320" progId="Photoshop.Image.13">
                  <p:embed/>
                  <p:pic>
                    <p:nvPicPr>
                      <p:cNvPr id="13" name="Objeto 12">
                        <a:extLst>
                          <a:ext uri="{FF2B5EF4-FFF2-40B4-BE49-F238E27FC236}">
                            <a16:creationId xmlns:a16="http://schemas.microsoft.com/office/drawing/2014/main" id="{9D692D8E-211C-465A-AB0B-96A0705687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2967526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D0873E3F-B24F-4BFA-90AD-2899A90CC1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5425402"/>
              </p:ext>
            </p:extLst>
          </p:nvPr>
        </p:nvGraphicFramePr>
        <p:xfrm>
          <a:off x="1827002" y="4897551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7" name="Image" r:id="rId5" imgW="2221920" imgH="1282320" progId="Photoshop.Image.13">
                  <p:embed/>
                </p:oleObj>
              </mc:Choice>
              <mc:Fallback>
                <p:oleObj name="Image" r:id="rId5" imgW="2221920" imgH="1282320" progId="Photoshop.Image.13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081EBF7A-2111-40DF-9DB3-EA9EF5CCFF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4897551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0022F7D9-C3DD-4F3A-A6FC-15051E07F2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448366"/>
              </p:ext>
            </p:extLst>
          </p:nvPr>
        </p:nvGraphicFramePr>
        <p:xfrm>
          <a:off x="1827002" y="7853250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8" name="Image" r:id="rId6" imgW="2221920" imgH="1282320" progId="Photoshop.Image.13">
                  <p:embed/>
                </p:oleObj>
              </mc:Choice>
              <mc:Fallback>
                <p:oleObj name="Image" r:id="rId6" imgW="2221920" imgH="1282320" progId="Photoshop.Image.13">
                  <p:embed/>
                  <p:pic>
                    <p:nvPicPr>
                      <p:cNvPr id="17" name="Objeto 16">
                        <a:extLst>
                          <a:ext uri="{FF2B5EF4-FFF2-40B4-BE49-F238E27FC236}">
                            <a16:creationId xmlns:a16="http://schemas.microsoft.com/office/drawing/2014/main" id="{D30D6132-FFC6-4CE0-9041-D919A61844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7853250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o 16">
            <a:extLst>
              <a:ext uri="{FF2B5EF4-FFF2-40B4-BE49-F238E27FC236}">
                <a16:creationId xmlns:a16="http://schemas.microsoft.com/office/drawing/2014/main" id="{9B43E3F7-E9BB-401B-B2CC-03C07D9D1F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0557140"/>
              </p:ext>
            </p:extLst>
          </p:nvPr>
        </p:nvGraphicFramePr>
        <p:xfrm>
          <a:off x="1827002" y="9783275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9" name="Image" r:id="rId7" imgW="2221920" imgH="1282320" progId="Photoshop.Image.13">
                  <p:embed/>
                </p:oleObj>
              </mc:Choice>
              <mc:Fallback>
                <p:oleObj name="Image" r:id="rId7" imgW="2221920" imgH="1282320" progId="Photoshop.Image.13">
                  <p:embed/>
                  <p:pic>
                    <p:nvPicPr>
                      <p:cNvPr id="19" name="Objeto 18">
                        <a:extLst>
                          <a:ext uri="{FF2B5EF4-FFF2-40B4-BE49-F238E27FC236}">
                            <a16:creationId xmlns:a16="http://schemas.microsoft.com/office/drawing/2014/main" id="{874902CD-10B0-4762-92EE-8898F73670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9783275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489471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3768015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pt-BR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Testes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827002" y="4930490"/>
            <a:ext cx="22313157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6000" b="1" dirty="0" err="1">
                <a:solidFill>
                  <a:srgbClr val="0D9699"/>
                </a:solidFill>
                <a:latin typeface="+mj-lt"/>
              </a:rPr>
              <a:t>Fast</a:t>
            </a:r>
            <a:r>
              <a:rPr lang="pt-BR" sz="6000" dirty="0">
                <a:solidFill>
                  <a:srgbClr val="0D9699"/>
                </a:solidFill>
                <a:latin typeface="+mn-lt"/>
              </a:rPr>
              <a:t>: Testes rápidos, resultados rápidos.;</a:t>
            </a:r>
            <a:endParaRPr lang="pt-BR" sz="6000" b="1" dirty="0">
              <a:solidFill>
                <a:srgbClr val="0D9699"/>
              </a:solidFill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pt-BR" sz="6000" b="1" dirty="0" err="1">
                <a:solidFill>
                  <a:srgbClr val="0D9699"/>
                </a:solidFill>
                <a:latin typeface="+mj-lt"/>
              </a:rPr>
              <a:t>Independent</a:t>
            </a:r>
            <a:r>
              <a:rPr lang="pt-BR" sz="6000" dirty="0">
                <a:solidFill>
                  <a:srgbClr val="0D9699"/>
                </a:solidFill>
                <a:latin typeface="+mn-lt"/>
              </a:rPr>
              <a:t>: Não deve ter dependências;</a:t>
            </a:r>
          </a:p>
          <a:p>
            <a:pPr algn="l">
              <a:lnSpc>
                <a:spcPct val="150000"/>
              </a:lnSpc>
            </a:pPr>
            <a:r>
              <a:rPr lang="pt-BR" sz="6000" b="1" dirty="0" err="1">
                <a:solidFill>
                  <a:srgbClr val="0D9699"/>
                </a:solidFill>
                <a:latin typeface="+mj-lt"/>
              </a:rPr>
              <a:t>Repeatable</a:t>
            </a:r>
            <a:r>
              <a:rPr lang="pt-BR" sz="6000" dirty="0">
                <a:solidFill>
                  <a:srgbClr val="0D9699"/>
                </a:solidFill>
                <a:latin typeface="+mn-lt"/>
              </a:rPr>
              <a:t>: Os testes devem funcionar </a:t>
            </a:r>
            <a:r>
              <a:rPr lang="pt-BR" sz="6000" dirty="0">
                <a:solidFill>
                  <a:srgbClr val="0D9699"/>
                </a:solidFill>
              </a:rPr>
              <a:t>em qualquer ambiente;</a:t>
            </a:r>
            <a:endParaRPr lang="pt-BR" sz="6000" dirty="0">
              <a:solidFill>
                <a:srgbClr val="0D9699"/>
              </a:solidFill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pt-BR" sz="6000" b="1" dirty="0">
                <a:solidFill>
                  <a:srgbClr val="0D9699"/>
                </a:solidFill>
                <a:latin typeface="+mj-lt"/>
              </a:rPr>
              <a:t>Self-</a:t>
            </a:r>
            <a:r>
              <a:rPr lang="pt-BR" sz="6000" b="1" dirty="0" err="1">
                <a:solidFill>
                  <a:srgbClr val="0D9699"/>
                </a:solidFill>
                <a:latin typeface="+mj-lt"/>
              </a:rPr>
              <a:t>validation</a:t>
            </a:r>
            <a:r>
              <a:rPr lang="pt-BR" sz="6000" dirty="0">
                <a:solidFill>
                  <a:srgbClr val="0D9699"/>
                </a:solidFill>
                <a:latin typeface="+mn-lt"/>
              </a:rPr>
              <a:t>: Não é necessária nenhuma validação manual;</a:t>
            </a:r>
          </a:p>
          <a:p>
            <a:pPr algn="l">
              <a:lnSpc>
                <a:spcPct val="150000"/>
              </a:lnSpc>
            </a:pPr>
            <a:r>
              <a:rPr lang="pt-BR" sz="6000" b="1" dirty="0" err="1">
                <a:solidFill>
                  <a:srgbClr val="0D9699"/>
                </a:solidFill>
                <a:latin typeface="+mj-lt"/>
              </a:rPr>
              <a:t>Timely</a:t>
            </a:r>
            <a:r>
              <a:rPr lang="pt-BR" sz="6000" dirty="0">
                <a:solidFill>
                  <a:srgbClr val="0D9699"/>
                </a:solidFill>
                <a:latin typeface="+mn-lt"/>
              </a:rPr>
              <a:t>: Os testes devem ser elaborados antes do código;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4592DDF-3966-4381-8518-F9FD3DF3EE1B}"/>
              </a:ext>
            </a:extLst>
          </p:cNvPr>
          <p:cNvSpPr txBox="1"/>
          <p:nvPr/>
        </p:nvSpPr>
        <p:spPr>
          <a:xfrm>
            <a:off x="1835991" y="2743779"/>
            <a:ext cx="20709685" cy="1088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dirty="0">
                <a:solidFill>
                  <a:srgbClr val="0D9699"/>
                </a:solidFill>
                <a:latin typeface="+mn-lt"/>
              </a:rPr>
              <a:t>Podemos seguir também o “</a:t>
            </a:r>
            <a:r>
              <a:rPr lang="pt-BR" b="1" dirty="0">
                <a:solidFill>
                  <a:srgbClr val="0D9699"/>
                </a:solidFill>
                <a:latin typeface="+mn-lt"/>
              </a:rPr>
              <a:t>F.I.R.S.T.</a:t>
            </a:r>
            <a:r>
              <a:rPr lang="pt-BR" dirty="0">
                <a:solidFill>
                  <a:srgbClr val="0D9699"/>
                </a:solidFill>
                <a:latin typeface="+mn-lt"/>
              </a:rPr>
              <a:t>”:</a:t>
            </a:r>
          </a:p>
        </p:txBody>
      </p:sp>
    </p:spTree>
    <p:extLst>
      <p:ext uri="{BB962C8B-B14F-4D97-AF65-F5344CB8AC3E}">
        <p14:creationId xmlns:p14="http://schemas.microsoft.com/office/powerpoint/2010/main" val="4145374040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4094474"/>
            <a:ext cx="24384000" cy="533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500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#11 </a:t>
            </a:r>
            <a:endParaRPr lang="en-US" sz="15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Regra</a:t>
            </a: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do </a:t>
            </a:r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Escoteiro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007332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10301855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Regra</a:t>
            </a: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do </a:t>
            </a:r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Escoteiro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241755" y="5141062"/>
            <a:ext cx="20923045" cy="353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8000" dirty="0">
                <a:solidFill>
                  <a:srgbClr val="0D9699"/>
                </a:solidFill>
                <a:latin typeface="+mj-lt"/>
              </a:rPr>
              <a:t>“</a:t>
            </a:r>
            <a:r>
              <a:rPr lang="pt-BR" sz="8000" b="1" i="1" dirty="0">
                <a:solidFill>
                  <a:srgbClr val="0D9699"/>
                </a:solidFill>
                <a:latin typeface="+mn-lt"/>
              </a:rPr>
              <a:t>Deixe a área do acampamento mais limpa do que quando e como você a encontrou.</a:t>
            </a:r>
            <a:r>
              <a:rPr lang="pt-BR" sz="8000" dirty="0">
                <a:solidFill>
                  <a:srgbClr val="0D9699"/>
                </a:solidFill>
                <a:latin typeface="+mj-lt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9236649"/>
      </p:ext>
    </p:extLst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1827002" y="566002"/>
            <a:ext cx="10301855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Regra</a:t>
            </a: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do </a:t>
            </a:r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Escoteiro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241755" y="5141062"/>
            <a:ext cx="20923045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8000" dirty="0">
                <a:solidFill>
                  <a:srgbClr val="0D9699"/>
                </a:solidFill>
                <a:latin typeface="+mj-lt"/>
              </a:rPr>
              <a:t>“</a:t>
            </a:r>
            <a:r>
              <a:rPr lang="pt-BR" sz="8000" i="1" dirty="0">
                <a:solidFill>
                  <a:srgbClr val="0D9699"/>
                </a:solidFill>
                <a:latin typeface="+mj-lt"/>
              </a:rPr>
              <a:t>Deixe o código mais limpo do que quando e como você o encontrou.</a:t>
            </a:r>
            <a:r>
              <a:rPr lang="pt-BR" sz="8000" dirty="0">
                <a:solidFill>
                  <a:srgbClr val="0D9699"/>
                </a:solidFill>
                <a:latin typeface="+mj-lt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3498475"/>
      </p:ext>
    </p:extLst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272167"/>
      </p:ext>
    </p:extLst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885774" y="8018939"/>
            <a:ext cx="11194472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50000"/>
              </a:lnSpc>
              <a:defRPr sz="2800">
                <a:solidFill>
                  <a:srgbClr val="F9F9F9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rPr lang="pt-BR" sz="6000" b="1" dirty="0">
                <a:solidFill>
                  <a:schemeClr val="accent3">
                    <a:lumMod val="75000"/>
                  </a:schemeClr>
                </a:solidFill>
                <a:latin typeface="Exo 2" charset="0"/>
                <a:ea typeface="Exo 2" charset="0"/>
                <a:cs typeface="Exo 2" charset="0"/>
              </a:rPr>
              <a:t>Thiago Barradas</a:t>
            </a:r>
          </a:p>
          <a:p>
            <a:pPr algn="l" defTabSz="914400">
              <a:lnSpc>
                <a:spcPct val="150000"/>
              </a:lnSpc>
              <a:defRPr sz="24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t-BR" sz="4800" dirty="0">
                <a:solidFill>
                  <a:srgbClr val="0D9699"/>
                </a:solidFill>
                <a:uFill>
                  <a:solidFill>
                    <a:srgbClr val="0000FF"/>
                  </a:solidFill>
                </a:uFill>
                <a:latin typeface="Exo 2" charset="0"/>
                <a:ea typeface="Exo 2" charset="0"/>
                <a:cs typeface="Exo 2" charset="0"/>
              </a:rPr>
              <a:t>tbarradas@mundipagg.com</a:t>
            </a:r>
            <a:endParaRPr lang="pt-BR" sz="4800" dirty="0">
              <a:solidFill>
                <a:srgbClr val="0D9699"/>
              </a:solidFill>
              <a:uFill>
                <a:solidFill>
                  <a:srgbClr val="0000FF"/>
                </a:solidFill>
              </a:uFill>
              <a:latin typeface="Exo 2" charset="0"/>
              <a:ea typeface="Exo 2" charset="0"/>
              <a:cs typeface="Exo 2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 defTabSz="914400">
              <a:lnSpc>
                <a:spcPct val="150000"/>
              </a:lnSpc>
              <a:defRPr sz="2400">
                <a:solidFill>
                  <a:srgbClr val="F9F9F9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t-BR" sz="48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+55 (21) 99329-9143</a:t>
            </a:r>
          </a:p>
          <a:p>
            <a:pPr algn="l" defTabSz="914400">
              <a:lnSpc>
                <a:spcPct val="150000"/>
              </a:lnSpc>
              <a:defRPr sz="2400">
                <a:solidFill>
                  <a:srgbClr val="F9F9F9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t-BR" sz="48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LinkedIn: </a:t>
            </a:r>
            <a:r>
              <a:rPr lang="pt-BR" sz="48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thiagobarradas</a:t>
            </a:r>
            <a:endParaRPr lang="pt-BR" sz="48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endParaRPr lang="pt-BR" dirty="0">
              <a:solidFill>
                <a:srgbClr val="0D9699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449184" y="8323738"/>
            <a:ext cx="221674" cy="4375309"/>
          </a:xfrm>
          <a:prstGeom prst="rect">
            <a:avLst/>
          </a:prstGeom>
          <a:solidFill>
            <a:srgbClr val="1881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188178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630399" y="10511392"/>
            <a:ext cx="93652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Obrigado!</a:t>
            </a:r>
          </a:p>
          <a:p>
            <a:endParaRPr lang="pt-BR" sz="4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C08CDB1C-E5BF-4FD1-A99F-FA68E73D4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2932" y="1227615"/>
            <a:ext cx="15049864" cy="340815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Tema_mundi">
  <a:themeElements>
    <a:clrScheme name="Mundipagg">
      <a:dk1>
        <a:srgbClr val="082659"/>
      </a:dk1>
      <a:lt1>
        <a:sysClr val="window" lastClr="FFFFFF"/>
      </a:lt1>
      <a:dk2>
        <a:srgbClr val="005CA6"/>
      </a:dk2>
      <a:lt2>
        <a:srgbClr val="F6F9FC"/>
      </a:lt2>
      <a:accent1>
        <a:srgbClr val="082659"/>
      </a:accent1>
      <a:accent2>
        <a:srgbClr val="005CA6"/>
      </a:accent2>
      <a:accent3>
        <a:srgbClr val="49C3CE"/>
      </a:accent3>
      <a:accent4>
        <a:srgbClr val="B62B5F"/>
      </a:accent4>
      <a:accent5>
        <a:srgbClr val="F16541"/>
      </a:accent5>
      <a:accent6>
        <a:srgbClr val="D99D3B"/>
      </a:accent6>
      <a:hlink>
        <a:srgbClr val="005CA6"/>
      </a:hlink>
      <a:folHlink>
        <a:srgbClr val="49C3CE"/>
      </a:folHlink>
    </a:clrScheme>
    <a:fontScheme name="Personalizada 2">
      <a:majorFont>
        <a:latin typeface="Exo 2 Semi Bold"/>
        <a:ea typeface=""/>
        <a:cs typeface=""/>
      </a:majorFont>
      <a:minorFont>
        <a:latin typeface="Exo 2 Light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_mundi" id="{5B66433A-7CFB-449B-B2AF-CC80CF9498E0}" vid="{7E3449D0-1B8C-4D4E-A741-6F84DCF20EF0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Tema_mundi</Template>
  <TotalTime>17885</TotalTime>
  <Words>756</Words>
  <Application>Microsoft Office PowerPoint</Application>
  <PresentationFormat>Personalizar</PresentationFormat>
  <Paragraphs>206</Paragraphs>
  <Slides>54</Slides>
  <Notes>2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54</vt:i4>
      </vt:variant>
    </vt:vector>
  </HeadingPairs>
  <TitlesOfParts>
    <vt:vector size="63" baseType="lpstr">
      <vt:lpstr>Exo 2</vt:lpstr>
      <vt:lpstr>Arial</vt:lpstr>
      <vt:lpstr>Calibri</vt:lpstr>
      <vt:lpstr>Exo 2 Light</vt:lpstr>
      <vt:lpstr>Exo 2 Semi Bold</vt:lpstr>
      <vt:lpstr>Helvetica Neue</vt:lpstr>
      <vt:lpstr>Helvetica Light</vt:lpstr>
      <vt:lpstr>Tema_mundi</vt:lpstr>
      <vt:lpstr>Image</vt:lpstr>
      <vt:lpstr>Apresentação do PowerPoint</vt:lpstr>
      <vt:lpstr>Apresentação do PowerPoint</vt:lpstr>
      <vt:lpstr>CLEAN CODE POR UM MUNDO COM CÓDIGOS MELHORES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Luciana Brito</dc:creator>
  <cp:lastModifiedBy>Thiago Barradas</cp:lastModifiedBy>
  <cp:revision>215</cp:revision>
  <dcterms:modified xsi:type="dcterms:W3CDTF">2019-07-18T18:33:25Z</dcterms:modified>
</cp:coreProperties>
</file>